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embedTrueTypeFonts="1" autoCompressPictures="0">
  <p:sldMasterIdLst>
    <p:sldMasterId id="2147483660" r:id="rId27"/>
  </p:sldMasterIdLst>
  <p:notesMasterIdLst>
    <p:notesMasterId r:id="rId29"/>
  </p:notesMasterIdLst>
  <p:sldIdLst>
    <p:sldId id="259" r:id="rId31"/>
    <p:sldId id="270" r:id="rId32"/>
    <p:sldId id="260" r:id="rId33"/>
    <p:sldId id="269" r:id="rId34"/>
    <p:sldId id="271" r:id="rId35"/>
    <p:sldId id="272" r:id="rId36"/>
    <p:sldId id="273" r:id="rId37"/>
    <p:sldId id="274" r:id="rId38"/>
    <p:sldId id="275" r:id="rId39"/>
    <p:sldId id="276" r:id="rId40"/>
    <p:sldId id="277" r:id="rId41"/>
    <p:sldId id="279" r:id="rId42"/>
    <p:sldId id="278" r:id="rId43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  <p:embeddedFontLst>
    <p:embeddedFont>
      <p:font typeface="Calibri" panose="020F0502020204030204" pitchFamily="34" charset="0">
        <p:regular r:id="rId7"/>
        <p:bold r:id="rId4"/>
        <p:italic r:id="rId1"/>
        <p:boldItalic r:id="rId13"/>
      </p:font>
    </p:embeddedFont>
    <p:embeddedFont>
      <p:font typeface="Calibri Light" panose="020F0302020204030204" pitchFamily="34" charset="0">
        <p:regular r:id="rId8"/>
        <p:italic r:id="rId3"/>
      </p:font>
    </p:embeddedFont>
    <p:embeddedFont>
      <p:font typeface="Pretendard" panose="02000503000000020004" pitchFamily="2" charset="-127">
        <p:regular r:id="rId14"/>
        <p:bold r:id="rId11"/>
      </p:font>
    </p:embeddedFont>
    <p:embeddedFont>
      <p:font typeface="Pretendard Black" panose="02000503000000020004" pitchFamily="2" charset="-127">
        <p:bold r:id="rId10"/>
      </p:font>
    </p:embeddedFont>
    <p:embeddedFont>
      <p:font typeface="Pretendard ExtraBold" panose="02000503000000020004" pitchFamily="2" charset="-127">
        <p:bold r:id="rId5"/>
      </p:font>
    </p:embeddedFont>
    <p:embeddedFont>
      <p:font typeface="Pretendard Light" panose="02000403000000020004" pitchFamily="2" charset="-127">
        <p:regular r:id="rId2"/>
      </p:font>
    </p:embeddedFont>
    <p:embeddedFont>
      <p:font typeface="Pretendard Medium" panose="02000503000000020004" pitchFamily="2" charset="-127">
        <p:regular r:id="rId15"/>
      </p:font>
    </p:embeddedFont>
    <p:embeddedFont>
      <p:font typeface="Pretendard SemiBold" panose="02000503000000020004" pitchFamily="2" charset="-127">
        <p:regular r:id="rId12"/>
        <p:bold r:id="rId9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8E8E8E"/>
    <a:srgbClr val="37A4C5"/>
    <a:srgbClr val="EFECE1"/>
    <a:srgbClr val="37C5B4"/>
    <a:srgbClr val="EBEBEB"/>
    <a:srgbClr val="DA0000"/>
    <a:srgbClr val="1E1E1C"/>
    <a:srgbClr val="964F01"/>
    <a:srgbClr val="00769C"/>
    <a:srgbClr val="00A039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/>
    <p:restoredTop sz="93364"/>
  </p:normalViewPr>
  <p:slideViewPr>
    <p:cSldViewPr snapToGrid="0" snapToObjects="1">
      <p:cViewPr>
        <p:scale>
          <a:sx n="90" d="100"/>
          <a:sy n="90" d="100"/>
        </p:scale>
        <p:origin x="1240" y="400"/>
      </p:cViewPr>
      <p:guideLst>
        <p:guide orient="horz" pos="2136"/>
        <p:guide pos="3816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font3.fntdata"></Relationship><Relationship Id="rId2" Type="http://schemas.openxmlformats.org/officeDocument/2006/relationships/font" Target="fonts/font11.fntdata"></Relationship><Relationship Id="rId3" Type="http://schemas.openxmlformats.org/officeDocument/2006/relationships/font" Target="fonts/font6.fntdata"></Relationship><Relationship Id="rId4" Type="http://schemas.openxmlformats.org/officeDocument/2006/relationships/font" Target="fonts/font2.fntdata"></Relationship><Relationship Id="rId5" Type="http://schemas.openxmlformats.org/officeDocument/2006/relationships/font" Target="fonts/font10.fntdata"></Relationship><Relationship Id="rId6" Type="http://schemas.openxmlformats.org/officeDocument/2006/relationships/tableStyles" Target="tableStyles.xml"></Relationship><Relationship Id="rId7" Type="http://schemas.openxmlformats.org/officeDocument/2006/relationships/font" Target="fonts/font1.fntdata"></Relationship><Relationship Id="rId8" Type="http://schemas.openxmlformats.org/officeDocument/2006/relationships/font" Target="fonts/font5.fntdata"></Relationship><Relationship Id="rId9" Type="http://schemas.openxmlformats.org/officeDocument/2006/relationships/font" Target="fonts/font14.fntdata"></Relationship><Relationship Id="rId10" Type="http://schemas.openxmlformats.org/officeDocument/2006/relationships/font" Target="fonts/font9.fntdata"></Relationship><Relationship Id="rId11" Type="http://schemas.openxmlformats.org/officeDocument/2006/relationships/font" Target="fonts/font8.fntdata"></Relationship><Relationship Id="rId12" Type="http://schemas.openxmlformats.org/officeDocument/2006/relationships/font" Target="fonts/font13.fntdata"></Relationship><Relationship Id="rId13" Type="http://schemas.openxmlformats.org/officeDocument/2006/relationships/font" Target="fonts/font4.fntdata"></Relationship><Relationship Id="rId14" Type="http://schemas.openxmlformats.org/officeDocument/2006/relationships/font" Target="fonts/font7.fntdata"></Relationship><Relationship Id="rId15" Type="http://schemas.openxmlformats.org/officeDocument/2006/relationships/font" Target="fonts/font12.fntdata"></Relationship><Relationship Id="rId27" Type="http://schemas.openxmlformats.org/officeDocument/2006/relationships/slideMaster" Target="slideMasters/slideMaster1.xml"></Relationship><Relationship Id="rId28" Type="http://schemas.openxmlformats.org/officeDocument/2006/relationships/theme" Target="theme/theme1.xml"></Relationship><Relationship Id="rId29" Type="http://schemas.openxmlformats.org/officeDocument/2006/relationships/notesMaster" Target="notesMasters/notesMaster1.xml"></Relationship><Relationship Id="rId31" Type="http://schemas.openxmlformats.org/officeDocument/2006/relationships/slide" Target="slides/slide1.xml"></Relationship><Relationship Id="rId32" Type="http://schemas.openxmlformats.org/officeDocument/2006/relationships/slide" Target="slides/slide2.xml"></Relationship><Relationship Id="rId33" Type="http://schemas.openxmlformats.org/officeDocument/2006/relationships/slide" Target="slides/slide3.xml"></Relationship><Relationship Id="rId34" Type="http://schemas.openxmlformats.org/officeDocument/2006/relationships/slide" Target="slides/slide4.xml"></Relationship><Relationship Id="rId35" Type="http://schemas.openxmlformats.org/officeDocument/2006/relationships/slide" Target="slides/slide5.xml"></Relationship><Relationship Id="rId36" Type="http://schemas.openxmlformats.org/officeDocument/2006/relationships/slide" Target="slides/slide6.xml"></Relationship><Relationship Id="rId37" Type="http://schemas.openxmlformats.org/officeDocument/2006/relationships/slide" Target="slides/slide7.xml"></Relationship><Relationship Id="rId38" Type="http://schemas.openxmlformats.org/officeDocument/2006/relationships/slide" Target="slides/slide8.xml"></Relationship><Relationship Id="rId39" Type="http://schemas.openxmlformats.org/officeDocument/2006/relationships/slide" Target="slides/slide9.xml"></Relationship><Relationship Id="rId40" Type="http://schemas.openxmlformats.org/officeDocument/2006/relationships/slide" Target="slides/slide10.xml"></Relationship><Relationship Id="rId41" Type="http://schemas.openxmlformats.org/officeDocument/2006/relationships/slide" Target="slides/slide11.xml"></Relationship><Relationship Id="rId42" Type="http://schemas.openxmlformats.org/officeDocument/2006/relationships/slide" Target="slides/slide12.xml"></Relationship><Relationship Id="rId43" Type="http://schemas.openxmlformats.org/officeDocument/2006/relationships/slide" Target="slides/slide13.xml"></Relationship><Relationship Id="rId47" Type="http://schemas.openxmlformats.org/officeDocument/2006/relationships/viewProps" Target="viewProps.xml"></Relationship><Relationship Id="rId48" Type="http://schemas.openxmlformats.org/officeDocument/2006/relationships/presProps" Target="presProps.xml"></Relationship></Relationships>
</file>

<file path=ppt/media/image1.png>
</file>

<file path=ppt/media/image2.tiff>
</file>

<file path=ppt/media/image3.png>
</file>

<file path=ppt/media/image4.jpg>
</file>

<file path=ppt/media/image5.png>
</file>

<file path=ppt/media/image6.png>
</file>

<file path=ppt/media/image7.tiff>
</file>

<file path=ppt/media/image8.tiff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07A51-993A-534D-AC70-6872FFE2051C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D019D-45D5-9C44-BEFA-72EEEFFAC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20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4382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6138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4492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983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BED0B-BD5D-D644-A517-96FF3D8E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90B84-DC97-6C47-B0EC-719671052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D8B493-68B4-6E41-A375-F3617636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2C14E-515A-414F-8785-BE0A6F2A1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33624-4EC9-6049-81D8-7E8E75C4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68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2B6989-104C-BA4B-83FC-BDBF3BF78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8755D1-0DBB-F94D-89B7-49CAFAB4E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28FD76-7A1F-984B-A5C3-26597DD8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AE305-F6B3-BE49-8853-47F3471D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35DB18-1EB4-484E-81BC-C87D876D3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5202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7D05C-A649-A042-8AB6-644074387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99F5FE-A80D-7C4B-AD1B-8F35B861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10F42E-F2E4-CF43-8A6D-708BDCCC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3D1FB5-B0BD-E041-9014-86257BF0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41238-A144-FB44-80D6-37D25FEE5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5691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36B11-2AB1-0340-88A5-BEB6F657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51029D-B09C-0848-8574-2B9FDC44D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899BB-1159-BE48-BA1F-0DB08D8E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1F5CE-046F-1C45-8CB3-C36CBFEE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414D2-A3B6-0541-972C-A571FA9C7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296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C87B3B-9B2A-9148-8E85-CD6564A4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2B30F-B840-CD42-A079-004F80A76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17F6B2-9F60-E149-80E3-DAA13A176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6873E1-8BB0-8B4D-97AE-A6418E22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2699E9-8064-4A4A-8D4E-0BD7E09B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AAF9DE-3995-9447-99BF-98601321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6393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9C0C16-11A7-914F-B5E2-BDFDFB2A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233206-B92D-A24A-8A4C-DEF98F24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B7A31-FBEE-FA47-8A27-11E023AA8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EC3B27-91A3-4A43-BF31-8E8007C74C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749571-795A-2B4D-9E03-55209F280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2E5BB8-9F81-674B-B479-099746E4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F478A-1EDB-DF47-8FBA-C94DAB2B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180A38-91C1-9647-93A3-A5AE3ACE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67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486A6-2E62-6942-AF98-0393E12C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52AAF2-5763-C047-AE27-E6AB08AB3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DFC98F-4655-BF49-AF26-0513B9A3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5DC9F2-4307-4D4A-ADD7-DBE9CF6E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00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847315-FF81-FC4F-B815-86ACDA91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85E226-CB7D-CE44-B2D9-A58ABCA8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CB0235-807B-DD4D-81A4-5CBE19E7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219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C9D1C-6FB1-DB4C-8F86-3ADAC6BA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A115E-7005-A142-BB0F-B99A7DCCF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3BDD10-DD52-B741-A756-161F1585D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16A3AD-F503-BC49-84E2-3A8C945F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5C84D-D98C-3047-B2F2-2D6CD255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4B99D-A669-BF4B-9330-C29BA474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039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BEB551-4236-5144-9233-495569D5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4B12BF-B7C7-9747-BB2D-5A8789C23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36C814-EE87-264A-91CC-0FFDE72DB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DDADE-67C4-8B47-AAF8-0195EC73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61127C-2BE8-1343-A072-2FB6B125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514CE6-32A0-A041-B8A0-70252697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144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985E98-DFD4-2147-BB16-1248DC38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E01C3-E424-5741-9564-5D4EC9417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6F4CF-AF5D-3744-BFAC-B10204C34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A5955-3F13-FE47-843F-65220207E81F}" type="datetimeFigureOut">
              <a:rPr kumimoji="1" lang="ko-Kore-KR" altLang="en-US" smtClean="0"/>
              <a:t>2023. 11. 28.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CC7B3-AD12-044A-9C80-DD6A88000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65B7F-301C-0149-88D6-B0601412C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551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2" Type="http://schemas.openxmlformats.org/officeDocument/2006/relationships/notesSlide" Target="../notesSlides/notesSlide1.xml"></Relationship><Relationship Id="rId5" Type="http://schemas.openxmlformats.org/officeDocument/2006/relationships/image" Target="../media/image3.png"></Relationship><Relationship Id="rId4" Type="http://schemas.openxmlformats.org/officeDocument/2006/relationships/image" Target="../media/image2.tiff"></Relationship><Relationship Id="rId6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3" Type="http://schemas.openxmlformats.org/officeDocument/2006/relationships/image" Target="../media/image7.tiff"></Relationship><Relationship Id="rId2" Type="http://schemas.openxmlformats.org/officeDocument/2006/relationships/image" Target="../media/image4.jpg"></Relationship><Relationship Id="rId4" Type="http://schemas.openxmlformats.org/officeDocument/2006/relationships/image" Target="../media/image8.tiff"></Relationship><Relationship Id="rId5" Type="http://schemas.openxmlformats.org/officeDocument/2006/relationships/slideLayout" Target="../slideLayouts/slideLayout2.xml"></Relationship></Relationships>
</file>

<file path=ppt/slides/_rels/slide11.xml.rels><?xml version="1.0" encoding="UTF-8"?>
<Relationships xmlns="http://schemas.openxmlformats.org/package/2006/relationships"><Relationship Id="rId2" Type="http://schemas.openxmlformats.org/officeDocument/2006/relationships/image" Target="../media/image4.jpg"></Relationship><Relationship Id="rId3" Type="http://schemas.openxmlformats.org/officeDocument/2006/relationships/slideLayout" Target="../slideLayouts/slideLayout2.xml"></Relationship></Relationships>
</file>

<file path=ppt/slides/_rels/slide12.xml.rels><?xml version="1.0" encoding="UTF-8"?>
<Relationships xmlns="http://schemas.openxmlformats.org/package/2006/relationships"><Relationship Id="rId2" Type="http://schemas.openxmlformats.org/officeDocument/2006/relationships/image" Target="../media/image4.jpg"></Relationship><Relationship Id="rId3" Type="http://schemas.openxmlformats.org/officeDocument/2006/relationships/slideLayout" Target="../slideLayouts/slideLayout2.xml"></Relationship></Relationships>
</file>

<file path=ppt/slides/_rels/slide13.xml.rels><?xml version="1.0" encoding="UTF-8"?>
<Relationships xmlns="http://schemas.openxmlformats.org/package/2006/relationships"><Relationship Id="rId2" Type="http://schemas.openxmlformats.org/officeDocument/2006/relationships/image" Target="../media/image4.jpg"></Relationship><Relationship Id="rId3" Type="http://schemas.openxmlformats.org/officeDocument/2006/relationships/slideLayout" Target="../slideLayouts/slideLayout2.xml"></Relationship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3" Type="http://schemas.openxmlformats.org/officeDocument/2006/relationships/slideLayout" Target="../slideLayouts/slideLayout1.xml"></Relationship></Relationships>
</file>

<file path=ppt/slides/_rels/slide4.xml.rels><?xml version="1.0" encoding="UTF-8"?>
<Relationships xmlns="http://schemas.openxmlformats.org/package/2006/relationships"><Relationship Id="rId3" Type="http://schemas.openxmlformats.org/officeDocument/2006/relationships/image" Target="../media/image4.jpg"></Relationship><Relationship Id="rId2" Type="http://schemas.openxmlformats.org/officeDocument/2006/relationships/notesSlide" Target="../notesSlides/notesSlide4.xml"></Relationship><Relationship Id="rId4" Type="http://schemas.openxmlformats.org/officeDocument/2006/relationships/slideLayout" Target="../slideLayouts/slideLayout1.xml"></Relationship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image5.png"></Relationship><Relationship Id="rId2" Type="http://schemas.openxmlformats.org/officeDocument/2006/relationships/image" Target="../media/image4.jpg"></Relationship><Relationship Id="rId4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2" Type="http://schemas.openxmlformats.org/officeDocument/2006/relationships/image" Target="../media/image4.jpg"></Relationship><Relationship Id="rId3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2" Type="http://schemas.openxmlformats.org/officeDocument/2006/relationships/image" Target="../media/image4.jpg"></Relationship><Relationship Id="rId3" Type="http://schemas.openxmlformats.org/officeDocument/2006/relationships/slideLayout" Target="../slideLayouts/slideLayout2.xml"></Relationship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>
            <a:spLocks/>
          </p:cNvSpPr>
          <p:nvPr/>
        </p:nvSpPr>
        <p:spPr>
          <a:xfrm rot="0">
            <a:off x="8890" y="0"/>
            <a:ext cx="12192635" cy="6858635"/>
          </a:xfrm>
          <a:prstGeom prst="rect"/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Light" charset="0"/>
              <a:ea typeface="Pretendard Light" charset="0"/>
              <a:cs typeface="Pretendard Light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00" t="14575" r="54196" b="36705"/>
          <a:stretch/>
        </p:blipFill>
        <p:spPr>
          <a:xfrm>
            <a:off x="723265" y="812800"/>
            <a:ext cx="4644390" cy="70993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265" y="1560195"/>
            <a:ext cx="11481435" cy="10153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6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건강 분석 및 정책 제공 서비스</a:t>
            </a:r>
            <a:endParaRPr lang="en-US" sz="6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653270" y="5071110"/>
            <a:ext cx="1631950" cy="2921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G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u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  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j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e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t</a:t>
            </a:r>
            <a:endParaRPr lang="en-US" sz="1300" dirty="0">
              <a:solidFill>
                <a:srgbClr val="FDFAED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550"/>
            <a:ext cx="4104005" cy="36893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en-US" spc="-14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박초윤  이연지  한수지</a:t>
            </a:r>
            <a:endParaRPr lang="ko-KR" altLang="en-US">
              <a:solidFill>
                <a:schemeClr val="bg1"/>
              </a:solidFill>
              <a:latin typeface="Pretendard Medium" charset="0"/>
              <a:ea typeface="Pretendard Medium" charset="0"/>
              <a:cs typeface="Pretendard Medium" charset="0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38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2FBF12C-62A3-FF4E-BE23-425F73AFA8B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175" y="4205605"/>
            <a:ext cx="4328160" cy="2517775"/>
          </a:xfrm>
          <a:prstGeom prst="rect">
            <a:avLst/>
          </a:prstGeom>
        </p:spPr>
      </p:pic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005"/>
            <a:ext cx="2803525" cy="38417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ko-KR" sz="1900" spc="-6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2</a:t>
            </a:r>
            <a:r>
              <a:rPr lang="ko-KR" altLang="ko-KR" sz="1900" spc="-6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조 2</a:t>
            </a:r>
            <a:r>
              <a:rPr lang="ko-KR" altLang="ko-KR" sz="1900" spc="-6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팀</a:t>
            </a:r>
            <a:endParaRPr lang="ko-KR" altLang="en-US" sz="1900">
              <a:solidFill>
                <a:srgbClr val="FFFFFF"/>
              </a:solidFill>
              <a:latin typeface="Pretendard ExtraBold" charset="0"/>
              <a:ea typeface="Pretendard ExtraBold" charset="0"/>
              <a:cs typeface="Pretendard ExtraBold" charset="0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10" y="2612390"/>
            <a:ext cx="96018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500" y="2291715"/>
            <a:ext cx="554990" cy="554990"/>
          </a:xfrm>
          <a:prstGeom prst="rect">
            <a:avLst/>
          </a:prstGeom>
        </p:spPr>
      </p:pic>
      <p:sp>
        <p:nvSpPr>
          <p:cNvPr id="14" name="Object 3">
            <a:extLst>
              <a:ext uri="{FF2B5EF4-FFF2-40B4-BE49-F238E27FC236}">
                <a16:creationId xmlns:a16="http://schemas.microsoft.com/office/drawing/2014/main" id="{C065BC26-E212-3B43-94D4-71CEBBD31711}"/>
              </a:ext>
            </a:extLst>
          </p:cNvPr>
          <p:cNvSpPr txBox="1"/>
          <p:nvPr/>
        </p:nvSpPr>
        <p:spPr>
          <a:xfrm>
            <a:off x="723265" y="2666365"/>
            <a:ext cx="3620135" cy="10153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6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화면 설계서</a:t>
            </a:r>
            <a:endParaRPr lang="en-US" sz="6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8629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C4B8C44-A750-A443-82DE-22877E987160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277E704-EBDF-5D40-9772-27A33654A46B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A30DDEE7-F9A8-114F-A887-0D65F75A2A23}"/>
              </a:ext>
            </a:extLst>
          </p:cNvPr>
          <p:cNvGrpSpPr/>
          <p:nvPr/>
        </p:nvGrpSpPr>
        <p:grpSpPr>
          <a:xfrm>
            <a:off x="893445" y="3392805"/>
            <a:ext cx="1890395" cy="2779395"/>
            <a:chOff x="893445" y="3392805"/>
            <a:chExt cx="1890395" cy="2779395"/>
          </a:xfrm>
        </p:grpSpPr>
        <p:sp>
          <p:nvSpPr>
            <p:cNvPr id="7" name="모서리가 둥근 직사각형 6">
              <a:extLst>
                <a:ext uri="{FF2B5EF4-FFF2-40B4-BE49-F238E27FC236}">
                  <a16:creationId xmlns:a16="http://schemas.microsoft.com/office/drawing/2014/main" id="{63520B27-FFFF-F644-96FA-59FDA7DFA811}"/>
                </a:ext>
              </a:extLst>
            </p:cNvPr>
            <p:cNvSpPr/>
            <p:nvPr/>
          </p:nvSpPr>
          <p:spPr>
            <a:xfrm>
              <a:off x="989965" y="3392805"/>
              <a:ext cx="1642745" cy="277939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4B1FB0-9CA3-8847-BEA8-359F12C8734D}"/>
                </a:ext>
              </a:extLst>
            </p:cNvPr>
            <p:cNvSpPr txBox="1"/>
            <p:nvPr/>
          </p:nvSpPr>
          <p:spPr>
            <a:xfrm>
              <a:off x="893445" y="3504565"/>
              <a:ext cx="1890395" cy="353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7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정책 한눈에 보기</a:t>
              </a:r>
              <a:endParaRPr kumimoji="1" lang="en-US" altLang="ko-KR" sz="17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7E28C34-EFB5-124E-A9D1-35E14ABFE2D6}"/>
                </a:ext>
              </a:extLst>
            </p:cNvPr>
            <p:cNvSpPr txBox="1"/>
            <p:nvPr/>
          </p:nvSpPr>
          <p:spPr>
            <a:xfrm>
              <a:off x="1072515" y="3847465"/>
              <a:ext cx="1478280" cy="3384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서울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F57597F-7AB1-0146-A7C4-B0AE2975AC99}"/>
                </a:ext>
              </a:extLst>
            </p:cNvPr>
            <p:cNvSpPr txBox="1"/>
            <p:nvPr/>
          </p:nvSpPr>
          <p:spPr>
            <a:xfrm>
              <a:off x="1072515" y="4197985"/>
              <a:ext cx="1478280" cy="584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정책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예산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1" name="직선 연결선[R] 10">
              <a:extLst>
                <a:ext uri="{FF2B5EF4-FFF2-40B4-BE49-F238E27FC236}">
                  <a16:creationId xmlns:a16="http://schemas.microsoft.com/office/drawing/2014/main" id="{FFD850CF-CCB8-E144-BAFB-CA485E4A65A2}"/>
                </a:ext>
              </a:extLst>
            </p:cNvPr>
            <p:cNvCxnSpPr>
              <a:cxnSpLocks/>
            </p:cNvCxnSpPr>
            <p:nvPr/>
          </p:nvCxnSpPr>
          <p:spPr>
            <a:xfrm>
              <a:off x="1508760" y="4197985"/>
              <a:ext cx="6057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AB05B9-4EA6-5A42-8563-E88001E36CCB}"/>
                </a:ext>
              </a:extLst>
            </p:cNvPr>
            <p:cNvSpPr txBox="1"/>
            <p:nvPr/>
          </p:nvSpPr>
          <p:spPr>
            <a:xfrm>
              <a:off x="1072515" y="4825365"/>
              <a:ext cx="1478280" cy="3384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전남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E1A5BB9-9B6F-7342-9086-8CFA5CB3B2A4}"/>
                </a:ext>
              </a:extLst>
            </p:cNvPr>
            <p:cNvSpPr txBox="1"/>
            <p:nvPr/>
          </p:nvSpPr>
          <p:spPr>
            <a:xfrm>
              <a:off x="1072515" y="5176520"/>
              <a:ext cx="1478280" cy="584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정책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예산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4" name="직선 연결선[R] 13">
              <a:extLst>
                <a:ext uri="{FF2B5EF4-FFF2-40B4-BE49-F238E27FC236}">
                  <a16:creationId xmlns:a16="http://schemas.microsoft.com/office/drawing/2014/main" id="{BA8EC9AD-A71D-CB43-9DE5-A98C429D01D4}"/>
                </a:ext>
              </a:extLst>
            </p:cNvPr>
            <p:cNvCxnSpPr>
              <a:cxnSpLocks/>
            </p:cNvCxnSpPr>
            <p:nvPr/>
          </p:nvCxnSpPr>
          <p:spPr>
            <a:xfrm>
              <a:off x="1508760" y="5176520"/>
              <a:ext cx="6057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8DFEA64-CCE5-1C41-9323-703865533EDA}"/>
                </a:ext>
              </a:extLst>
            </p:cNvPr>
            <p:cNvSpPr txBox="1"/>
            <p:nvPr/>
          </p:nvSpPr>
          <p:spPr>
            <a:xfrm>
              <a:off x="1072515" y="5793105"/>
              <a:ext cx="1478280" cy="3384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ko-KR" sz="1600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SNS </a:t>
              </a:r>
              <a:r>
                <a:rPr kumimoji="1" lang="ko-KR" altLang="en-US" sz="1600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허브</a:t>
              </a:r>
              <a:endParaRPr kumimoji="1" lang="en-US" altLang="ko-KR" sz="1600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</p:grpSp>
      <p:graphicFrame>
        <p:nvGraphicFramePr>
          <p:cNvPr id="16" name="표 3">
            <a:extLst>
              <a:ext uri="{FF2B5EF4-FFF2-40B4-BE49-F238E27FC236}">
                <a16:creationId xmlns:a16="http://schemas.microsoft.com/office/drawing/2014/main" id="{1AC521A4-FF00-0947-96D8-F62D8A839F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0740443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7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SNS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허브 서브 메뉴 클릭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49739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/>
                <a:gridCol w="2849880"/>
              </a:tblGrid>
              <a:tr h="6451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정책 제공 페이지 </a:t>
                      </a:r>
                      <a:r>
                        <a:rPr lang="en-US" altLang="ko-KR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지자체 </a:t>
                      </a:r>
                      <a:r>
                        <a:rPr lang="en-US" altLang="ko-KR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sns </a:t>
                      </a: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주소 허브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</a:tr>
              <a:tr h="483235">
                <a:tc gridSpan="2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6451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서브 메뉴에서 </a:t>
                      </a:r>
                      <a:r>
                        <a:rPr lang="en-US" altLang="ko-KR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SNS </a:t>
                      </a: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허브 클릭시 해당 페이지로 이동</a:t>
                      </a:r>
                      <a:endParaRPr lang="ko-KR" altLang="en-US" sz="1800" kern="1200" i="0" b="0" strike="noStrike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451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아이콘 클릭시 각 지자체의 </a:t>
                      </a:r>
                      <a:r>
                        <a:rPr lang="en-US" altLang="ko-KR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sns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로 바로 연결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3881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3881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3881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3881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</a:tbl>
          </a:graphicData>
        </a:graphic>
      </p:graphicFrame>
      <p:pic>
        <p:nvPicPr>
          <p:cNvPr id="18" name="그림 17">
            <a:extLst>
              <a:ext uri="{FF2B5EF4-FFF2-40B4-BE49-F238E27FC236}">
                <a16:creationId xmlns:a16="http://schemas.microsoft.com/office/drawing/2014/main" id="{9226AE18-27A1-2D43-A68C-06083697DE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1079"/>
          <a:stretch/>
        </p:blipFill>
        <p:spPr>
          <a:xfrm>
            <a:off x="742950" y="1494790"/>
            <a:ext cx="6775450" cy="1491615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A70EA1D6-88F5-3B46-904D-B13C497C1DD9}"/>
              </a:ext>
            </a:extLst>
          </p:cNvPr>
          <p:cNvSpPr/>
          <p:nvPr/>
        </p:nvSpPr>
        <p:spPr>
          <a:xfrm>
            <a:off x="975360" y="577342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6C5DA81A-986E-F849-9B7C-6C1427D38CC5}"/>
              </a:ext>
            </a:extLst>
          </p:cNvPr>
          <p:cNvSpPr/>
          <p:nvPr/>
        </p:nvSpPr>
        <p:spPr>
          <a:xfrm>
            <a:off x="4240530" y="387667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8" name="Object 6">
            <a:extLst>
              <a:ext uri="{FF2B5EF4-FFF2-40B4-BE49-F238E27FC236}">
                <a16:creationId xmlns:a16="http://schemas.microsoft.com/office/drawing/2014/main" id="{8ADAD883-AC21-8E4C-91F7-6F1FF9517630}"/>
              </a:ext>
            </a:extLst>
          </p:cNvPr>
          <p:cNvSpPr txBox="1"/>
          <p:nvPr/>
        </p:nvSpPr>
        <p:spPr>
          <a:xfrm>
            <a:off x="2904490" y="3858895"/>
            <a:ext cx="1339215" cy="46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SNS </a:t>
            </a:r>
            <a:r>
              <a:rPr lang="ko-KR" altLang="en-US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허브</a:t>
            </a:r>
            <a:endParaRPr lang="en-US" sz="24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60" name="표 5">
            <a:extLst>
              <a:ext uri="{FF2B5EF4-FFF2-40B4-BE49-F238E27FC236}">
                <a16:creationId xmlns:a16="http://schemas.microsoft.com/office/drawing/2014/main" id="{0BCFFF53-09C3-CA42-9FA9-DE25CA93F8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463853"/>
              </p:ext>
            </p:extLst>
          </p:nvPr>
        </p:nvGraphicFramePr>
        <p:xfrm>
          <a:off x="2971163" y="4398287"/>
          <a:ext cx="4246500" cy="10711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9300">
                  <a:extLst>
                    <a:ext uri="{9D8B030D-6E8A-4147-A177-3AD203B41FA5}">
                      <a16:colId xmlns:a16="http://schemas.microsoft.com/office/drawing/2014/main" val="799356130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3790662253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33861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dirty="0" err="1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기관명</a:t>
                      </a:r>
                      <a:endParaRPr lang="ko-Kore-KR" altLang="en-US" sz="12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페이스북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블로그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인스타그램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유튜브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ExtraBold" panose="02000503000000020004" pitchFamily="2" charset="-127"/>
                          <a:ea typeface="Pretendard ExtraBold" panose="02000503000000020004" pitchFamily="2" charset="-127"/>
                          <a:cs typeface="Pretendard ExtraBold" panose="02000503000000020004" pitchFamily="2" charset="-127"/>
                        </a:rPr>
                        <a:t>전라남도</a:t>
                      </a:r>
                      <a:endParaRPr lang="ko-Kore-KR" altLang="en-US" sz="1200" b="1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ExtraBold" panose="02000503000000020004" pitchFamily="2" charset="-127"/>
                        <a:ea typeface="Pretendard ExtraBold" panose="02000503000000020004" pitchFamily="2" charset="-127"/>
                        <a:cs typeface="Pretendard ExtraBol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ExtraBold" panose="02000503000000020004" pitchFamily="2" charset="-127"/>
                          <a:ea typeface="Pretendard ExtraBold" panose="02000503000000020004" pitchFamily="2" charset="-127"/>
                          <a:cs typeface="Pretendard ExtraBold" panose="02000503000000020004" pitchFamily="2" charset="-127"/>
                        </a:rPr>
                        <a:t>서울시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</a:tbl>
          </a:graphicData>
        </a:graphic>
      </p:graphicFrame>
      <p:pic>
        <p:nvPicPr>
          <p:cNvPr id="61" name="그림 60">
            <a:extLst>
              <a:ext uri="{FF2B5EF4-FFF2-40B4-BE49-F238E27FC236}">
                <a16:creationId xmlns:a16="http://schemas.microsoft.com/office/drawing/2014/main" id="{6B720F88-12C4-734A-873D-E02015039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550" y="4782820"/>
            <a:ext cx="298450" cy="298450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E6A492B4-E8C4-854A-A339-E8E1E44C5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5" y="4782820"/>
            <a:ext cx="298450" cy="298450"/>
          </a:xfrm>
          <a:prstGeom prst="rect">
            <a:avLst/>
          </a:prstGeom>
        </p:spPr>
      </p:pic>
      <p:grpSp>
        <p:nvGrpSpPr>
          <p:cNvPr id="67" name="그룹 66">
            <a:extLst>
              <a:ext uri="{FF2B5EF4-FFF2-40B4-BE49-F238E27FC236}">
                <a16:creationId xmlns:a16="http://schemas.microsoft.com/office/drawing/2014/main" id="{5378B0EA-FA72-8440-9BF1-063DBDFA95BC}"/>
              </a:ext>
            </a:extLst>
          </p:cNvPr>
          <p:cNvGrpSpPr/>
          <p:nvPr/>
        </p:nvGrpSpPr>
        <p:grpSpPr>
          <a:xfrm>
            <a:off x="6638290" y="4782185"/>
            <a:ext cx="299085" cy="299085"/>
            <a:chOff x="6638290" y="4782185"/>
            <a:chExt cx="299085" cy="299085"/>
          </a:xfrm>
        </p:grpSpPr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1C7F2C54-FC63-B64C-9F92-70C84C22ACB5}"/>
                </a:ext>
              </a:extLst>
            </p:cNvPr>
            <p:cNvSpPr/>
            <p:nvPr/>
          </p:nvSpPr>
          <p:spPr>
            <a:xfrm>
              <a:off x="6638290" y="4782185"/>
              <a:ext cx="299085" cy="2990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5" name="삼각형 64">
              <a:extLst>
                <a:ext uri="{FF2B5EF4-FFF2-40B4-BE49-F238E27FC236}">
                  <a16:creationId xmlns:a16="http://schemas.microsoft.com/office/drawing/2014/main" id="{846FBB9B-A096-5940-9759-31237D870880}"/>
                </a:ext>
              </a:extLst>
            </p:cNvPr>
            <p:cNvSpPr/>
            <p:nvPr/>
          </p:nvSpPr>
          <p:spPr>
            <a:xfrm rot="5400000">
              <a:off x="6732905" y="4864100"/>
              <a:ext cx="148590" cy="12827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6" name="타원 65">
            <a:extLst>
              <a:ext uri="{FF2B5EF4-FFF2-40B4-BE49-F238E27FC236}">
                <a16:creationId xmlns:a16="http://schemas.microsoft.com/office/drawing/2014/main" id="{413004D7-ECEB-6844-A38A-E4D04D353E7C}"/>
              </a:ext>
            </a:extLst>
          </p:cNvPr>
          <p:cNvSpPr/>
          <p:nvPr/>
        </p:nvSpPr>
        <p:spPr>
          <a:xfrm>
            <a:off x="4985385" y="4782185"/>
            <a:ext cx="299085" cy="299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solidFill>
                  <a:schemeClr val="bg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</a:t>
            </a:r>
            <a:endParaRPr kumimoji="1" lang="ko-Kore-KR" altLang="en-US" b="1" dirty="0">
              <a:solidFill>
                <a:schemeClr val="bg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E9B2AB64-4BE9-A444-AFAA-85862B17E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550" y="5135880"/>
            <a:ext cx="298450" cy="298450"/>
          </a:xfrm>
          <a:prstGeom prst="rect">
            <a:avLst/>
          </a:prstGeom>
        </p:spPr>
      </p:pic>
      <p:pic>
        <p:nvPicPr>
          <p:cNvPr id="69" name="그림 68">
            <a:extLst>
              <a:ext uri="{FF2B5EF4-FFF2-40B4-BE49-F238E27FC236}">
                <a16:creationId xmlns:a16="http://schemas.microsoft.com/office/drawing/2014/main" id="{A052B8DF-A11D-C842-9426-2D3EBC7394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5" y="5135880"/>
            <a:ext cx="298450" cy="298450"/>
          </a:xfrm>
          <a:prstGeom prst="rect">
            <a:avLst/>
          </a:prstGeom>
        </p:spPr>
      </p:pic>
      <p:grpSp>
        <p:nvGrpSpPr>
          <p:cNvPr id="70" name="그룹 69">
            <a:extLst>
              <a:ext uri="{FF2B5EF4-FFF2-40B4-BE49-F238E27FC236}">
                <a16:creationId xmlns:a16="http://schemas.microsoft.com/office/drawing/2014/main" id="{E88FB338-42AF-4342-B29F-ED9C1CF7969D}"/>
              </a:ext>
            </a:extLst>
          </p:cNvPr>
          <p:cNvGrpSpPr/>
          <p:nvPr/>
        </p:nvGrpSpPr>
        <p:grpSpPr>
          <a:xfrm>
            <a:off x="6638290" y="5135245"/>
            <a:ext cx="299085" cy="299085"/>
            <a:chOff x="6638290" y="5135245"/>
            <a:chExt cx="299085" cy="29908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B09A0CD7-D169-EB41-8004-2D82C2F23D67}"/>
                </a:ext>
              </a:extLst>
            </p:cNvPr>
            <p:cNvSpPr/>
            <p:nvPr/>
          </p:nvSpPr>
          <p:spPr>
            <a:xfrm>
              <a:off x="6638290" y="5135245"/>
              <a:ext cx="299085" cy="2990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2" name="삼각형 71">
              <a:extLst>
                <a:ext uri="{FF2B5EF4-FFF2-40B4-BE49-F238E27FC236}">
                  <a16:creationId xmlns:a16="http://schemas.microsoft.com/office/drawing/2014/main" id="{B614FEA7-062B-6040-A60B-AC8A95F8DD0E}"/>
                </a:ext>
              </a:extLst>
            </p:cNvPr>
            <p:cNvSpPr/>
            <p:nvPr/>
          </p:nvSpPr>
          <p:spPr>
            <a:xfrm rot="5400000">
              <a:off x="6732905" y="5217160"/>
              <a:ext cx="148590" cy="12827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73" name="타원 72">
            <a:extLst>
              <a:ext uri="{FF2B5EF4-FFF2-40B4-BE49-F238E27FC236}">
                <a16:creationId xmlns:a16="http://schemas.microsoft.com/office/drawing/2014/main" id="{20E2E4F0-6436-BA49-88A8-7694A3BB66A5}"/>
              </a:ext>
            </a:extLst>
          </p:cNvPr>
          <p:cNvSpPr/>
          <p:nvPr/>
        </p:nvSpPr>
        <p:spPr>
          <a:xfrm>
            <a:off x="4985385" y="5135245"/>
            <a:ext cx="299085" cy="299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solidFill>
                  <a:schemeClr val="bg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</a:t>
            </a:r>
            <a:endParaRPr kumimoji="1" lang="ko-Kore-KR" altLang="en-US" b="1" dirty="0">
              <a:solidFill>
                <a:schemeClr val="bg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1501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847AA60-D9A0-D94D-A8A3-33A93D1E18D3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B85D9A-F0B6-E44C-AE83-E6E608B604FC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aphicFrame>
        <p:nvGraphicFramePr>
          <p:cNvPr id="16" name="표 3">
            <a:extLst>
              <a:ext uri="{FF2B5EF4-FFF2-40B4-BE49-F238E27FC236}">
                <a16:creationId xmlns:a16="http://schemas.microsoft.com/office/drawing/2014/main" id="{F0C43CD9-E260-2C46-B657-9FEE3D1ED1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6000091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8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커뮤니티 글 목록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5062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/>
                <a:gridCol w="2849880"/>
              </a:tblGrid>
              <a:tr h="6451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 목록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</a:tr>
              <a:tr h="441325">
                <a:tc gridSpan="2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92202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메인메뉴에서 커뮤니티 클릭시 커뮤니티 메인 페이지로 이동</a:t>
                      </a:r>
                      <a:endParaRPr lang="ko-KR" altLang="en-US" sz="1800" kern="1200" i="0" b="0" strike="noStrike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451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글쓰기 클릭시 글쓰기 페이지로 이동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58801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메인메뉴 글쓰기 목록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451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번호</a:t>
                      </a: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클릭시</a:t>
                      </a: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해당</a:t>
                      </a: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페이지로</a:t>
                      </a: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이동</a:t>
                      </a:r>
                      <a:endParaRPr lang="ko-KR" altLang="en-US" sz="1800" kern="1200" i="0" b="0" strike="noStrike">
                        <a:solidFill>
                          <a:schemeClr val="bg2">
                            <a:lumMod val="25000"/>
                          </a:schemeClr>
                        </a:solidFill>
                        <a:latin typeface="Calibri" charset="0"/>
                        <a:ea typeface="맑은 고딕" charset="0"/>
                        <a:cs typeface="+mn-cs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58801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58801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</a:tbl>
          </a:graphicData>
        </a:graphic>
      </p:graphicFrame>
      <p:pic>
        <p:nvPicPr>
          <p:cNvPr id="18" name="그림 17">
            <a:extLst>
              <a:ext uri="{FF2B5EF4-FFF2-40B4-BE49-F238E27FC236}">
                <a16:creationId xmlns:a16="http://schemas.microsoft.com/office/drawing/2014/main" id="{C65EACC0-A7EF-1E4D-A435-1FE933BB4B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1079"/>
          <a:stretch/>
        </p:blipFill>
        <p:spPr>
          <a:xfrm>
            <a:off x="742950" y="1494790"/>
            <a:ext cx="6775450" cy="1491615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C6038EFE-30DE-4F43-808E-8EB175611A97}"/>
              </a:ext>
            </a:extLst>
          </p:cNvPr>
          <p:cNvSpPr/>
          <p:nvPr/>
        </p:nvSpPr>
        <p:spPr>
          <a:xfrm>
            <a:off x="5755005" y="250317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E86FAC6-4BF4-2342-B55E-D4C44524B8BB}"/>
              </a:ext>
            </a:extLst>
          </p:cNvPr>
          <p:cNvSpPr/>
          <p:nvPr/>
        </p:nvSpPr>
        <p:spPr>
          <a:xfrm>
            <a:off x="5887085" y="32448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1" name="Object 6">
            <a:extLst>
              <a:ext uri="{FF2B5EF4-FFF2-40B4-BE49-F238E27FC236}">
                <a16:creationId xmlns:a16="http://schemas.microsoft.com/office/drawing/2014/main" id="{854F62F7-65EB-6843-A67A-1208944EF4AA}"/>
              </a:ext>
            </a:extLst>
          </p:cNvPr>
          <p:cNvSpPr txBox="1"/>
          <p:nvPr/>
        </p:nvSpPr>
        <p:spPr>
          <a:xfrm>
            <a:off x="1048385" y="3213100"/>
            <a:ext cx="1877695" cy="46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DLT </a:t>
            </a:r>
            <a:r>
              <a:rPr lang="ko-KR" altLang="en-US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커뮤니티</a:t>
            </a:r>
            <a:endParaRPr lang="en-US" sz="24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22" name="표 5">
            <a:extLst>
              <a:ext uri="{FF2B5EF4-FFF2-40B4-BE49-F238E27FC236}">
                <a16:creationId xmlns:a16="http://schemas.microsoft.com/office/drawing/2014/main" id="{511C7CF5-113F-8F4F-80CC-E5007D1122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1095718"/>
              </p:ext>
            </p:extLst>
          </p:nvPr>
        </p:nvGraphicFramePr>
        <p:xfrm>
          <a:off x="1115320" y="3732479"/>
          <a:ext cx="6090150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744">
                  <a:extLst>
                    <a:ext uri="{9D8B030D-6E8A-4147-A177-3AD203B41FA5}">
                      <a16:colId xmlns:a16="http://schemas.microsoft.com/office/drawing/2014/main" val="799356130"/>
                    </a:ext>
                  </a:extLst>
                </a:gridCol>
                <a:gridCol w="2974848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865632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768096">
                  <a:extLst>
                    <a:ext uri="{9D8B030D-6E8A-4147-A177-3AD203B41FA5}">
                      <a16:colId xmlns:a16="http://schemas.microsoft.com/office/drawing/2014/main" val="3790662253"/>
                    </a:ext>
                  </a:extLst>
                </a:gridCol>
                <a:gridCol w="560830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31785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글머리</a:t>
                      </a:r>
                      <a:endParaRPr lang="ko-Kore-KR" altLang="en-US" sz="16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제목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작성자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작성일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조회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2004915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4150356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892799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079447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484877"/>
                  </a:ext>
                </a:extLst>
              </a:tr>
            </a:tbl>
          </a:graphicData>
        </a:graphic>
      </p:graphicFrame>
      <p:sp>
        <p:nvSpPr>
          <p:cNvPr id="11" name="Object 6">
            <a:extLst>
              <a:ext uri="{FF2B5EF4-FFF2-40B4-BE49-F238E27FC236}">
                <a16:creationId xmlns:a16="http://schemas.microsoft.com/office/drawing/2014/main" id="{9BB5C312-19EE-2A40-8715-1E04DD74B0CB}"/>
              </a:ext>
            </a:extLst>
          </p:cNvPr>
          <p:cNvSpPr txBox="1"/>
          <p:nvPr/>
        </p:nvSpPr>
        <p:spPr>
          <a:xfrm>
            <a:off x="2926080" y="6096000"/>
            <a:ext cx="2828925" cy="3384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en-US" altLang="ko-KR" sz="1600" kern="0" spc="-67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123</a:t>
            </a:r>
            <a:r>
              <a:rPr lang="en-US" altLang="ko-KR" sz="1600" b="1" kern="0" spc="-67" dirty="0">
                <a:solidFill>
                  <a:schemeClr val="bg2">
                    <a:lumMod val="50000"/>
                  </a:schemeClr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4</a:t>
            </a:r>
            <a:r>
              <a:rPr lang="en-US" altLang="ko-KR" sz="1600" kern="0" spc="-67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56789&gt;</a:t>
            </a:r>
            <a:endParaRPr lang="en-US" sz="1600" dirty="0">
              <a:solidFill>
                <a:schemeClr val="bg2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27AC243-511A-7247-94D3-FA7E601060B4}"/>
              </a:ext>
            </a:extLst>
          </p:cNvPr>
          <p:cNvSpPr/>
          <p:nvPr/>
        </p:nvSpPr>
        <p:spPr>
          <a:xfrm>
            <a:off x="2899410" y="326199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732C988-1A59-0E47-B793-ACA786ECF05F}"/>
              </a:ext>
            </a:extLst>
          </p:cNvPr>
          <p:cNvSpPr/>
          <p:nvPr/>
        </p:nvSpPr>
        <p:spPr>
          <a:xfrm>
            <a:off x="2518410" y="604329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BF363027-6C48-2443-B3EE-2A973B407D54}"/>
              </a:ext>
            </a:extLst>
          </p:cNvPr>
          <p:cNvSpPr/>
          <p:nvPr/>
        </p:nvSpPr>
        <p:spPr>
          <a:xfrm>
            <a:off x="6344285" y="3268345"/>
            <a:ext cx="848995" cy="33718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글쓰기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7230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4D57E1F-DF9F-0B40-9EEC-A052EC7DA373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4A1726-1902-714E-93B6-3E69DE409AB3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/>
                <a:gridCol w="5397500"/>
                <a:gridCol w="1549400"/>
                <a:gridCol w="2341880"/>
              </a:tblGrid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  <a:endParaRPr lang="ko-KR" altLang="en-US" kern="1200" i="0" b="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9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화면 구현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/>
        </p:nvGraphicFramePr>
        <p:xfrm>
          <a:off x="7683500" y="1494790"/>
          <a:ext cx="3891280" cy="4972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/>
                <a:gridCol w="2849880"/>
              </a:tblGrid>
              <a:tr h="6451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 화면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</a:tr>
              <a:tr h="478790">
                <a:tc gridSpan="2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64135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창 구현</a:t>
                      </a:r>
                      <a:endParaRPr lang="ko-KR" altLang="en-US" sz="1800" kern="1200" i="0" b="0" strike="noStrike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4135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 내용창 구현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4135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등록 버튼 클릭시 글 등록 완료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4135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4135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4135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</a:tbl>
          </a:graphicData>
        </a:graphic>
      </p:graphicFrame>
      <p:pic>
        <p:nvPicPr>
          <p:cNvPr id="18" name="그림 17">
            <a:extLst>
              <a:ext uri="{FF2B5EF4-FFF2-40B4-BE49-F238E27FC236}">
                <a16:creationId xmlns:a16="http://schemas.microsoft.com/office/drawing/2014/main" id="{46DDD736-6DF4-1C4F-9E78-1526FA46CF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1079"/>
          <a:stretch/>
        </p:blipFill>
        <p:spPr>
          <a:xfrm>
            <a:off x="742950" y="1494790"/>
            <a:ext cx="6775450" cy="1491615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D3D0736E-866D-FF4F-9C8B-466FACCEB7A1}"/>
              </a:ext>
            </a:extLst>
          </p:cNvPr>
          <p:cNvSpPr/>
          <p:nvPr/>
        </p:nvSpPr>
        <p:spPr>
          <a:xfrm>
            <a:off x="5887085" y="33083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69F9EE75-9EB6-9A49-B689-238A6716FEF0}"/>
              </a:ext>
            </a:extLst>
          </p:cNvPr>
          <p:cNvSpPr txBox="1"/>
          <p:nvPr/>
        </p:nvSpPr>
        <p:spPr>
          <a:xfrm>
            <a:off x="1048385" y="3276600"/>
            <a:ext cx="2126615" cy="46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DLT</a:t>
            </a:r>
            <a:r>
              <a:rPr lang="ko-KR" altLang="en-US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커뮤니티</a:t>
            </a:r>
            <a:endParaRPr lang="en-US" sz="24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1" name="모서리가 둥근 직사각형 20">
            <a:extLst>
              <a:ext uri="{FF2B5EF4-FFF2-40B4-BE49-F238E27FC236}">
                <a16:creationId xmlns:a16="http://schemas.microsoft.com/office/drawing/2014/main" id="{8D07C009-2E13-D74D-86CE-50E45635034B}"/>
              </a:ext>
            </a:extLst>
          </p:cNvPr>
          <p:cNvSpPr/>
          <p:nvPr/>
        </p:nvSpPr>
        <p:spPr>
          <a:xfrm>
            <a:off x="6344285" y="3331845"/>
            <a:ext cx="848995" cy="33718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등록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3F57BBB-4F9D-1C4B-8C18-04EB2AB281D3}"/>
              </a:ext>
            </a:extLst>
          </p:cNvPr>
          <p:cNvGrpSpPr/>
          <p:nvPr/>
        </p:nvGrpSpPr>
        <p:grpSpPr>
          <a:xfrm>
            <a:off x="1143000" y="3818255"/>
            <a:ext cx="6050280" cy="2493645"/>
            <a:chOff x="1143000" y="3818255"/>
            <a:chExt cx="6050280" cy="2493645"/>
          </a:xfrm>
        </p:grpSpPr>
        <p:sp>
          <p:nvSpPr>
            <p:cNvPr id="23" name="모서리가 둥근 직사각형 22">
              <a:extLst>
                <a:ext uri="{FF2B5EF4-FFF2-40B4-BE49-F238E27FC236}">
                  <a16:creationId xmlns:a16="http://schemas.microsoft.com/office/drawing/2014/main" id="{A7116CD5-BEBC-0745-B4C3-2061E61CABF0}"/>
                </a:ext>
              </a:extLst>
            </p:cNvPr>
            <p:cNvSpPr/>
            <p:nvPr/>
          </p:nvSpPr>
          <p:spPr>
            <a:xfrm>
              <a:off x="1143000" y="3818255"/>
              <a:ext cx="6050280" cy="501015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6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제목을 입력해주세요</a:t>
              </a:r>
              <a:r>
                <a:rPr kumimoji="1" lang="en-US" altLang="ko-KR" sz="16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kumimoji="1" lang="ko-Kore-KR" altLang="en-US" sz="1600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F23C1403-F19C-9F4A-9B88-EB99F04627FE}"/>
                </a:ext>
              </a:extLst>
            </p:cNvPr>
            <p:cNvSpPr/>
            <p:nvPr/>
          </p:nvSpPr>
          <p:spPr>
            <a:xfrm>
              <a:off x="1143000" y="4394200"/>
              <a:ext cx="6050280" cy="1917700"/>
            </a:xfrm>
            <a:prstGeom prst="roundRect">
              <a:avLst>
                <a:gd name="adj" fmla="val 6730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kumimoji="1" lang="ko-KR" altLang="en-US" sz="16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내용을 입력해주세요</a:t>
              </a:r>
              <a:r>
                <a:rPr kumimoji="1" lang="en-US" altLang="ko-KR" sz="16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kumimoji="1" lang="ko-Kore-KR" altLang="en-US" sz="1600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25" name="타원 24">
            <a:extLst>
              <a:ext uri="{FF2B5EF4-FFF2-40B4-BE49-F238E27FC236}">
                <a16:creationId xmlns:a16="http://schemas.microsoft.com/office/drawing/2014/main" id="{0A4A2D4C-24B8-C347-8DC4-BDC211641F2F}"/>
              </a:ext>
            </a:extLst>
          </p:cNvPr>
          <p:cNvSpPr/>
          <p:nvPr/>
        </p:nvSpPr>
        <p:spPr>
          <a:xfrm>
            <a:off x="540385" y="38544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0D48786D-329C-FF41-AF89-E3CCA943481D}"/>
              </a:ext>
            </a:extLst>
          </p:cNvPr>
          <p:cNvSpPr/>
          <p:nvPr/>
        </p:nvSpPr>
        <p:spPr>
          <a:xfrm>
            <a:off x="540385" y="44640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9156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DC8395-1939-FA40-940D-37FEC9EE47A4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7C0B22-9E47-6E4C-93DA-AEC4C27E86D1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/>
                <a:gridCol w="5397500"/>
                <a:gridCol w="1549400"/>
                <a:gridCol w="2341880"/>
              </a:tblGrid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  <a:endParaRPr lang="ko-KR" altLang="en-US" kern="1200" i="0" b="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0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글쓰기 화면 구현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7683500" y="1494790"/>
          <a:ext cx="3891280" cy="50819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/>
                <a:gridCol w="2849880"/>
              </a:tblGrid>
              <a:tr h="6451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글쓰기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</a:tr>
              <a:tr h="463550">
                <a:tc gridSpan="2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61277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창 구현</a:t>
                      </a:r>
                      <a:endParaRPr lang="ko-KR" altLang="en-US" sz="1800" kern="1200" i="0" b="0" strike="noStrike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1277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 내용창 구현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1277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댓글 창 구현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90932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0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댓글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등록 버튼 클릭시 댓글 등록 완료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1277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1277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E4D5187E-D758-FC4E-BDEA-1811069E78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1079"/>
          <a:stretch/>
        </p:blipFill>
        <p:spPr>
          <a:xfrm>
            <a:off x="742950" y="1494790"/>
            <a:ext cx="6775450" cy="1491615"/>
          </a:xfrm>
          <a:prstGeom prst="rect">
            <a:avLst/>
          </a:prstGeom>
        </p:spPr>
      </p:pic>
      <p:sp>
        <p:nvSpPr>
          <p:cNvPr id="9" name="Object 6">
            <a:extLst>
              <a:ext uri="{FF2B5EF4-FFF2-40B4-BE49-F238E27FC236}">
                <a16:creationId xmlns:a16="http://schemas.microsoft.com/office/drawing/2014/main" id="{EF5811FF-D677-F640-9341-9223C88B3CDC}"/>
              </a:ext>
            </a:extLst>
          </p:cNvPr>
          <p:cNvSpPr txBox="1"/>
          <p:nvPr/>
        </p:nvSpPr>
        <p:spPr>
          <a:xfrm>
            <a:off x="1048385" y="3128645"/>
            <a:ext cx="2126615" cy="46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커뮤니티 글쓰기</a:t>
            </a:r>
            <a:endParaRPr lang="en-US" sz="24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798CA16-757C-B54A-A317-A0D8E6EB8563}"/>
              </a:ext>
            </a:extLst>
          </p:cNvPr>
          <p:cNvGrpSpPr/>
          <p:nvPr/>
        </p:nvGrpSpPr>
        <p:grpSpPr>
          <a:xfrm>
            <a:off x="1143000" y="3589020"/>
            <a:ext cx="6050280" cy="2861945"/>
            <a:chOff x="1143000" y="3589020"/>
            <a:chExt cx="6050280" cy="2861945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D18B0CF7-E84E-5140-BC97-A114189DEF64}"/>
                </a:ext>
              </a:extLst>
            </p:cNvPr>
            <p:cNvSpPr/>
            <p:nvPr/>
          </p:nvSpPr>
          <p:spPr>
            <a:xfrm>
              <a:off x="1143000" y="3589020"/>
              <a:ext cx="6050280" cy="646430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2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커뮤니티</a:t>
              </a:r>
              <a:endParaRPr kumimoji="1" lang="en-US" altLang="ko-KR" sz="1200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r>
                <a:rPr kumimoji="1" lang="ko-KR" altLang="en-US" dirty="0">
                  <a:solidFill>
                    <a:srgbClr val="8E8E8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제목</a:t>
              </a:r>
              <a:endParaRPr kumimoji="1" lang="ko-Kore-KR" altLang="en-US" dirty="0">
                <a:solidFill>
                  <a:srgbClr val="8E8E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C5369F92-FDBD-F249-B417-AA7565E00042}"/>
                </a:ext>
              </a:extLst>
            </p:cNvPr>
            <p:cNvSpPr/>
            <p:nvPr/>
          </p:nvSpPr>
          <p:spPr>
            <a:xfrm>
              <a:off x="1143000" y="4340860"/>
              <a:ext cx="6050280" cy="1449705"/>
            </a:xfrm>
            <a:prstGeom prst="roundRect">
              <a:avLst>
                <a:gd name="adj" fmla="val 6730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kumimoji="1" lang="ko-KR" altLang="en-US" sz="1600" dirty="0">
                  <a:solidFill>
                    <a:srgbClr val="8E8E8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글 내용</a:t>
              </a:r>
              <a:endParaRPr kumimoji="1" lang="ko-Kore-KR" altLang="en-US" sz="1600" dirty="0">
                <a:solidFill>
                  <a:srgbClr val="8E8E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5" name="모서리가 둥근 직사각형 24">
              <a:extLst>
                <a:ext uri="{FF2B5EF4-FFF2-40B4-BE49-F238E27FC236}">
                  <a16:creationId xmlns:a16="http://schemas.microsoft.com/office/drawing/2014/main" id="{D037BC43-DF17-654A-8E39-62F422826B3C}"/>
                </a:ext>
              </a:extLst>
            </p:cNvPr>
            <p:cNvSpPr/>
            <p:nvPr/>
          </p:nvSpPr>
          <p:spPr>
            <a:xfrm>
              <a:off x="1143000" y="6108700"/>
              <a:ext cx="6050280" cy="342265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2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댓글을 남겨보세요</a:t>
              </a:r>
              <a:r>
                <a:rPr kumimoji="1" lang="en-US" altLang="ko-KR" sz="12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</a:p>
          </p:txBody>
        </p:sp>
      </p:grpSp>
      <p:sp>
        <p:nvSpPr>
          <p:cNvPr id="22" name="타원 21">
            <a:extLst>
              <a:ext uri="{FF2B5EF4-FFF2-40B4-BE49-F238E27FC236}">
                <a16:creationId xmlns:a16="http://schemas.microsoft.com/office/drawing/2014/main" id="{08FC0B50-992E-B14B-B2B3-D1EE31AF8CB2}"/>
              </a:ext>
            </a:extLst>
          </p:cNvPr>
          <p:cNvSpPr/>
          <p:nvPr/>
        </p:nvSpPr>
        <p:spPr>
          <a:xfrm>
            <a:off x="540385" y="38544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7AC00F9-5EDE-204E-9BA3-E6090FD6BE70}"/>
              </a:ext>
            </a:extLst>
          </p:cNvPr>
          <p:cNvSpPr/>
          <p:nvPr/>
        </p:nvSpPr>
        <p:spPr>
          <a:xfrm>
            <a:off x="540385" y="44640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30164A-FA88-C342-83F5-AF8A4ABFD7F1}"/>
              </a:ext>
            </a:extLst>
          </p:cNvPr>
          <p:cNvSpPr txBox="1"/>
          <p:nvPr/>
        </p:nvSpPr>
        <p:spPr>
          <a:xfrm>
            <a:off x="1135380" y="5778500"/>
            <a:ext cx="909320" cy="338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600" dirty="0">
                <a:solidFill>
                  <a:srgbClr val="8E8E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댓글</a:t>
            </a:r>
            <a:endParaRPr kumimoji="1" lang="ko-Kore-KR" altLang="en-US" sz="1600" dirty="0">
              <a:solidFill>
                <a:srgbClr val="8E8E8E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6E15F8-E83B-3B4D-B7A3-FD50F45B646D}"/>
              </a:ext>
            </a:extLst>
          </p:cNvPr>
          <p:cNvSpPr txBox="1"/>
          <p:nvPr/>
        </p:nvSpPr>
        <p:spPr>
          <a:xfrm>
            <a:off x="6189980" y="3733800"/>
            <a:ext cx="909320" cy="338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ko-KR" altLang="en-US" sz="1600" dirty="0">
                <a:solidFill>
                  <a:srgbClr val="8E8E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작성자</a:t>
            </a:r>
            <a:endParaRPr kumimoji="1" lang="ko-Kore-KR" altLang="en-US" sz="1600" dirty="0">
              <a:solidFill>
                <a:srgbClr val="8E8E8E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369A3CC3-1E8B-5048-BA1D-E9A099BBB2EB}"/>
              </a:ext>
            </a:extLst>
          </p:cNvPr>
          <p:cNvSpPr/>
          <p:nvPr/>
        </p:nvSpPr>
        <p:spPr>
          <a:xfrm>
            <a:off x="6560185" y="6172200"/>
            <a:ext cx="560070" cy="21526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등록</a:t>
            </a:r>
            <a:endParaRPr kumimoji="1" lang="ko-Kore-KR" altLang="en-US" sz="14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F2548CA-0963-D442-99E3-C6E40B32D149}"/>
              </a:ext>
            </a:extLst>
          </p:cNvPr>
          <p:cNvSpPr/>
          <p:nvPr/>
        </p:nvSpPr>
        <p:spPr>
          <a:xfrm>
            <a:off x="540385" y="60642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116E47F-0C40-D14E-9316-36D9668A5774}"/>
              </a:ext>
            </a:extLst>
          </p:cNvPr>
          <p:cNvSpPr/>
          <p:nvPr/>
        </p:nvSpPr>
        <p:spPr>
          <a:xfrm>
            <a:off x="6106795" y="60642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198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60BC63-CCC9-6A45-8AC7-489F91D7DF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65FBBB5D-C461-1A4C-9E6A-714B69506C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0561741"/>
              </p:ext>
            </p:extLst>
          </p:nvPr>
        </p:nvGraphicFramePr>
        <p:xfrm>
          <a:off x="984250" y="1658520"/>
          <a:ext cx="10223499" cy="47200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650">
                  <a:extLst>
                    <a:ext uri="{9D8B030D-6E8A-4147-A177-3AD203B41FA5}">
                      <a16:colId xmlns:a16="http://schemas.microsoft.com/office/drawing/2014/main" val="79935613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4483100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2520949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7366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버전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작성일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변경</a:t>
                      </a:r>
                      <a:r>
                        <a:rPr lang="ko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 내용</a:t>
                      </a:r>
                      <a:endParaRPr lang="ko-Kore-KR" altLang="en-US" sz="25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작성자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796695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V 0.1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2023.01.01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메인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로그인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정책 제공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(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서울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전남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),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커뮤니티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박초윤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</a:t>
                      </a:r>
                      <a:r>
                        <a:rPr lang="ko-KR" altLang="en-US" b="0" i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이연지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한수지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796695"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  <a:tr h="796695"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313838"/>
                  </a:ext>
                </a:extLst>
              </a:tr>
              <a:tr h="796695"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3335743"/>
                  </a:ext>
                </a:extLst>
              </a:tr>
              <a:tr h="796695"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5083041"/>
                  </a:ext>
                </a:extLst>
              </a:tr>
            </a:tbl>
          </a:graphicData>
        </a:graphic>
      </p:graphicFrame>
      <p:sp>
        <p:nvSpPr>
          <p:cNvPr id="7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857" y="517505"/>
            <a:ext cx="6809524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  <p:cxnSp>
        <p:nvCxnSpPr>
          <p:cNvPr id="2" name="직선 연결선[R] 13">
            <a:extLst>
              <a:ext uri="{FF2B5EF4-FFF2-40B4-BE49-F238E27FC236}">
                <a16:creationId xmlns:a16="http://schemas.microsoft.com/office/drawing/2014/main" id="{57086266-8FBF-E71A-55DA-06FF4E569F12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80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4" name="직사각형 23"/>
          <p:cNvSpPr>
            <a:spLocks/>
          </p:cNvSpPr>
          <p:nvPr/>
        </p:nvSpPr>
        <p:spPr>
          <a:xfrm rot="0">
            <a:off x="742950" y="1310640"/>
            <a:ext cx="10832465" cy="5374005"/>
          </a:xfrm>
          <a:prstGeom prst="rect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cxnSp>
        <p:nvCxnSpPr>
          <p:cNvPr id="58" name="직선 연결선[R] 57">
            <a:extLst>
              <a:ext uri="{FF2B5EF4-FFF2-40B4-BE49-F238E27FC236}">
                <a16:creationId xmlns:a16="http://schemas.microsoft.com/office/drawing/2014/main" id="{37037113-42D2-284D-A150-985474C3697C}"/>
              </a:ext>
            </a:extLst>
          </p:cNvPr>
          <p:cNvCxnSpPr>
            <a:cxnSpLocks/>
          </p:cNvCxnSpPr>
          <p:nvPr/>
        </p:nvCxnSpPr>
        <p:spPr>
          <a:xfrm>
            <a:off x="2287270" y="3604260"/>
            <a:ext cx="0" cy="21590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[R] 58">
            <a:extLst>
              <a:ext uri="{FF2B5EF4-FFF2-40B4-BE49-F238E27FC236}">
                <a16:creationId xmlns:a16="http://schemas.microsoft.com/office/drawing/2014/main" id="{D1845775-D11E-D848-9D51-98B60367791C}"/>
              </a:ext>
            </a:extLst>
          </p:cNvPr>
          <p:cNvCxnSpPr>
            <a:cxnSpLocks/>
            <a:endCxn id="38" idx="2"/>
          </p:cNvCxnSpPr>
          <p:nvPr/>
        </p:nvCxnSpPr>
        <p:spPr>
          <a:xfrm flipH="1">
            <a:off x="4826000" y="3604260"/>
            <a:ext cx="1905" cy="1737995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[R] 59">
            <a:extLst>
              <a:ext uri="{FF2B5EF4-FFF2-40B4-BE49-F238E27FC236}">
                <a16:creationId xmlns:a16="http://schemas.microsoft.com/office/drawing/2014/main" id="{A9A449C7-F7D2-114A-A29F-6BBA4647E179}"/>
              </a:ext>
            </a:extLst>
          </p:cNvPr>
          <p:cNvCxnSpPr>
            <a:cxnSpLocks/>
          </p:cNvCxnSpPr>
          <p:nvPr/>
        </p:nvCxnSpPr>
        <p:spPr>
          <a:xfrm>
            <a:off x="7379970" y="3604260"/>
            <a:ext cx="0" cy="287020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[R] 60">
            <a:extLst>
              <a:ext uri="{FF2B5EF4-FFF2-40B4-BE49-F238E27FC236}">
                <a16:creationId xmlns:a16="http://schemas.microsoft.com/office/drawing/2014/main" id="{851EEB7E-78DA-1948-BF17-2E5FF77CA896}"/>
              </a:ext>
            </a:extLst>
          </p:cNvPr>
          <p:cNvCxnSpPr>
            <a:cxnSpLocks/>
            <a:endCxn id="40" idx="2"/>
          </p:cNvCxnSpPr>
          <p:nvPr/>
        </p:nvCxnSpPr>
        <p:spPr>
          <a:xfrm flipH="1">
            <a:off x="9906000" y="3604260"/>
            <a:ext cx="1270" cy="1737995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/>
          <p:cNvSpPr txBox="1"/>
          <p:nvPr/>
        </p:nvSpPr>
        <p:spPr>
          <a:xfrm>
            <a:off x="742950" y="477520"/>
            <a:ext cx="6216650" cy="8464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화면 구성도</a:t>
            </a: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764915" y="917575"/>
            <a:ext cx="780986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893C8AD3-5391-FD48-997C-98F5E7DF513E}"/>
              </a:ext>
            </a:extLst>
          </p:cNvPr>
          <p:cNvSpPr/>
          <p:nvPr/>
        </p:nvSpPr>
        <p:spPr>
          <a:xfrm>
            <a:off x="4982845" y="1878330"/>
            <a:ext cx="2200910" cy="543560"/>
          </a:xfrm>
          <a:prstGeom prst="round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2400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rPr>
              <a:t>메인</a:t>
            </a:r>
            <a:r>
              <a:rPr kumimoji="1" lang="ko-KR" altLang="en-US" sz="2400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rPr>
              <a:t> 화면</a:t>
            </a:r>
            <a:endParaRPr kumimoji="1" lang="ko-Kore-KR" altLang="en-US" sz="2400" dirty="0">
              <a:solidFill>
                <a:schemeClr val="bg1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6829B83E-0863-9E4E-B1FA-A2934AFDF99C}"/>
              </a:ext>
            </a:extLst>
          </p:cNvPr>
          <p:cNvGrpSpPr/>
          <p:nvPr/>
        </p:nvGrpSpPr>
        <p:grpSpPr>
          <a:xfrm>
            <a:off x="1185545" y="3172460"/>
            <a:ext cx="2200910" cy="1037590"/>
            <a:chOff x="1185545" y="3172460"/>
            <a:chExt cx="2200910" cy="1037590"/>
          </a:xfrm>
        </p:grpSpPr>
        <p:sp>
          <p:nvSpPr>
            <p:cNvPr id="19" name="모서리가 둥근 직사각형 18">
              <a:extLst>
                <a:ext uri="{FF2B5EF4-FFF2-40B4-BE49-F238E27FC236}">
                  <a16:creationId xmlns:a16="http://schemas.microsoft.com/office/drawing/2014/main" id="{C7524A44-BA04-A84F-9943-639413B63A34}"/>
                </a:ext>
              </a:extLst>
            </p:cNvPr>
            <p:cNvSpPr/>
            <p:nvPr/>
          </p:nvSpPr>
          <p:spPr>
            <a:xfrm>
              <a:off x="1185545" y="3172460"/>
              <a:ext cx="2200910" cy="455930"/>
            </a:xfrm>
            <a:prstGeom prst="round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DLT</a:t>
              </a:r>
              <a:r>
                <a:rPr kumimoji="1" lang="ko-KR" altLang="en-US" dirty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란</a:t>
              </a:r>
              <a:r>
                <a:rPr kumimoji="1" lang="en-US" altLang="ko-KR" dirty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?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20" name="모서리가 둥근 직사각형 19">
              <a:extLst>
                <a:ext uri="{FF2B5EF4-FFF2-40B4-BE49-F238E27FC236}">
                  <a16:creationId xmlns:a16="http://schemas.microsoft.com/office/drawing/2014/main" id="{3B530501-000B-4B46-A3DF-1A932BEFB708}"/>
                </a:ext>
              </a:extLst>
            </p:cNvPr>
            <p:cNvSpPr/>
            <p:nvPr/>
          </p:nvSpPr>
          <p:spPr>
            <a:xfrm>
              <a:off x="1185545" y="375412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DLT</a:t>
              </a:r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 소개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A4D8D23-85C4-C842-A2AD-31015B84EB7A}"/>
              </a:ext>
            </a:extLst>
          </p:cNvPr>
          <p:cNvGrpSpPr/>
          <p:nvPr/>
        </p:nvGrpSpPr>
        <p:grpSpPr>
          <a:xfrm>
            <a:off x="3725545" y="3172460"/>
            <a:ext cx="2200910" cy="2169795"/>
            <a:chOff x="3725545" y="3172460"/>
            <a:chExt cx="2200910" cy="2169795"/>
          </a:xfrm>
        </p:grpSpPr>
        <p:sp>
          <p:nvSpPr>
            <p:cNvPr id="22" name="모서리가 둥근 직사각형 21">
              <a:extLst>
                <a:ext uri="{FF2B5EF4-FFF2-40B4-BE49-F238E27FC236}">
                  <a16:creationId xmlns:a16="http://schemas.microsoft.com/office/drawing/2014/main" id="{1911CBD8-BFD4-6D42-94C7-CA1D608A8A18}"/>
                </a:ext>
              </a:extLst>
            </p:cNvPr>
            <p:cNvSpPr/>
            <p:nvPr/>
          </p:nvSpPr>
          <p:spPr>
            <a:xfrm>
              <a:off x="3725545" y="3172460"/>
              <a:ext cx="2200910" cy="455930"/>
            </a:xfrm>
            <a:prstGeom prst="round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지역 자료실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26" name="모서리가 둥근 직사각형 25">
              <a:extLst>
                <a:ext uri="{FF2B5EF4-FFF2-40B4-BE49-F238E27FC236}">
                  <a16:creationId xmlns:a16="http://schemas.microsoft.com/office/drawing/2014/main" id="{F8F2BC1A-2390-4E44-8205-D4B7E764B30E}"/>
                </a:ext>
              </a:extLst>
            </p:cNvPr>
            <p:cNvSpPr/>
            <p:nvPr/>
          </p:nvSpPr>
          <p:spPr>
            <a:xfrm>
              <a:off x="3725545" y="375412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지역별 질병 정보 제공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5" name="모서리가 둥근 직사각형 34">
              <a:extLst>
                <a:ext uri="{FF2B5EF4-FFF2-40B4-BE49-F238E27FC236}">
                  <a16:creationId xmlns:a16="http://schemas.microsoft.com/office/drawing/2014/main" id="{5907D5AB-BDC5-A343-87B9-80988E86F5C3}"/>
                </a:ext>
              </a:extLst>
            </p:cNvPr>
            <p:cNvSpPr/>
            <p:nvPr/>
          </p:nvSpPr>
          <p:spPr>
            <a:xfrm>
              <a:off x="3725545" y="432054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400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지역별 환경 요건 정보 제공</a:t>
              </a:r>
              <a:endParaRPr kumimoji="1" lang="ko-Kore-KR" altLang="en-US" sz="1400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8" name="모서리가 둥근 직사각형 37">
              <a:extLst>
                <a:ext uri="{FF2B5EF4-FFF2-40B4-BE49-F238E27FC236}">
                  <a16:creationId xmlns:a16="http://schemas.microsoft.com/office/drawing/2014/main" id="{7BA383D9-2E78-A944-B4AD-8A0AFC2EFE39}"/>
                </a:ext>
              </a:extLst>
            </p:cNvPr>
            <p:cNvSpPr/>
            <p:nvPr/>
          </p:nvSpPr>
          <p:spPr>
            <a:xfrm>
              <a:off x="3725545" y="4886325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400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지역별 기대 수명 정보 제공</a:t>
              </a:r>
              <a:endParaRPr kumimoji="1" lang="ko-Kore-KR" altLang="en-US" sz="1400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5EDF05CA-EF31-1F4A-B124-17296D3AF6E8}"/>
              </a:ext>
            </a:extLst>
          </p:cNvPr>
          <p:cNvGrpSpPr/>
          <p:nvPr/>
        </p:nvGrpSpPr>
        <p:grpSpPr>
          <a:xfrm>
            <a:off x="8805545" y="3172460"/>
            <a:ext cx="2200910" cy="2169795"/>
            <a:chOff x="8805545" y="3172460"/>
            <a:chExt cx="2200910" cy="2169795"/>
          </a:xfrm>
        </p:grpSpPr>
        <p:sp>
          <p:nvSpPr>
            <p:cNvPr id="31" name="모서리가 둥근 직사각형 30">
              <a:extLst>
                <a:ext uri="{FF2B5EF4-FFF2-40B4-BE49-F238E27FC236}">
                  <a16:creationId xmlns:a16="http://schemas.microsoft.com/office/drawing/2014/main" id="{A3AC5C34-BC7A-2E4A-BFDC-D8E46871A472}"/>
                </a:ext>
              </a:extLst>
            </p:cNvPr>
            <p:cNvSpPr/>
            <p:nvPr/>
          </p:nvSpPr>
          <p:spPr>
            <a:xfrm>
              <a:off x="8805545" y="3172460"/>
              <a:ext cx="2200910" cy="455930"/>
            </a:xfrm>
            <a:prstGeom prst="round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커뮤니티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2" name="모서리가 둥근 직사각형 31">
              <a:extLst>
                <a:ext uri="{FF2B5EF4-FFF2-40B4-BE49-F238E27FC236}">
                  <a16:creationId xmlns:a16="http://schemas.microsoft.com/office/drawing/2014/main" id="{7AE0E2FD-5F71-354D-B507-BAB4992D4704}"/>
                </a:ext>
              </a:extLst>
            </p:cNvPr>
            <p:cNvSpPr/>
            <p:nvPr/>
          </p:nvSpPr>
          <p:spPr>
            <a:xfrm>
              <a:off x="8805545" y="375412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전체 글 목록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7" name="모서리가 둥근 직사각형 36">
              <a:extLst>
                <a:ext uri="{FF2B5EF4-FFF2-40B4-BE49-F238E27FC236}">
                  <a16:creationId xmlns:a16="http://schemas.microsoft.com/office/drawing/2014/main" id="{CFB0D820-C1F8-AB4B-B387-84225849195D}"/>
                </a:ext>
              </a:extLst>
            </p:cNvPr>
            <p:cNvSpPr/>
            <p:nvPr/>
          </p:nvSpPr>
          <p:spPr>
            <a:xfrm>
              <a:off x="8805545" y="432054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글 내용 확인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40" name="모서리가 둥근 직사각형 39">
              <a:extLst>
                <a:ext uri="{FF2B5EF4-FFF2-40B4-BE49-F238E27FC236}">
                  <a16:creationId xmlns:a16="http://schemas.microsoft.com/office/drawing/2014/main" id="{86262585-17F0-7845-97B3-436EDC2586EF}"/>
                </a:ext>
              </a:extLst>
            </p:cNvPr>
            <p:cNvSpPr/>
            <p:nvPr/>
          </p:nvSpPr>
          <p:spPr>
            <a:xfrm>
              <a:off x="8805545" y="4886325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글 작성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385E9FE8-AE4A-3343-AA95-7677D6350D38}"/>
              </a:ext>
            </a:extLst>
          </p:cNvPr>
          <p:cNvGrpSpPr/>
          <p:nvPr/>
        </p:nvGrpSpPr>
        <p:grpSpPr>
          <a:xfrm>
            <a:off x="6265545" y="3172460"/>
            <a:ext cx="2200910" cy="3302000"/>
            <a:chOff x="6265545" y="3172460"/>
            <a:chExt cx="2200910" cy="3302000"/>
          </a:xfrm>
        </p:grpSpPr>
        <p:sp>
          <p:nvSpPr>
            <p:cNvPr id="27" name="모서리가 둥근 직사각형 26">
              <a:extLst>
                <a:ext uri="{FF2B5EF4-FFF2-40B4-BE49-F238E27FC236}">
                  <a16:creationId xmlns:a16="http://schemas.microsoft.com/office/drawing/2014/main" id="{19F82CD0-3FD3-754A-B76B-3CD6750D0536}"/>
                </a:ext>
              </a:extLst>
            </p:cNvPr>
            <p:cNvSpPr/>
            <p:nvPr/>
          </p:nvSpPr>
          <p:spPr>
            <a:xfrm>
              <a:off x="6265545" y="3172460"/>
              <a:ext cx="2200910" cy="455930"/>
            </a:xfrm>
            <a:prstGeom prst="round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노인 정책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0" name="모서리가 둥근 직사각형 29">
              <a:extLst>
                <a:ext uri="{FF2B5EF4-FFF2-40B4-BE49-F238E27FC236}">
                  <a16:creationId xmlns:a16="http://schemas.microsoft.com/office/drawing/2014/main" id="{52B108A3-3B60-1644-A13B-6D86CF96202E}"/>
                </a:ext>
              </a:extLst>
            </p:cNvPr>
            <p:cNvSpPr/>
            <p:nvPr/>
          </p:nvSpPr>
          <p:spPr>
            <a:xfrm>
              <a:off x="6265545" y="375412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서울 정책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6" name="모서리가 둥근 직사각형 35">
              <a:extLst>
                <a:ext uri="{FF2B5EF4-FFF2-40B4-BE49-F238E27FC236}">
                  <a16:creationId xmlns:a16="http://schemas.microsoft.com/office/drawing/2014/main" id="{6E77562F-F855-F14C-8C10-0E2231B667D6}"/>
                </a:ext>
              </a:extLst>
            </p:cNvPr>
            <p:cNvSpPr/>
            <p:nvPr/>
          </p:nvSpPr>
          <p:spPr>
            <a:xfrm>
              <a:off x="6265545" y="432054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서울 예산 통계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9" name="모서리가 둥근 직사각형 38">
              <a:extLst>
                <a:ext uri="{FF2B5EF4-FFF2-40B4-BE49-F238E27FC236}">
                  <a16:creationId xmlns:a16="http://schemas.microsoft.com/office/drawing/2014/main" id="{2ABB516B-6759-D541-AB88-DA00A2834E7F}"/>
                </a:ext>
              </a:extLst>
            </p:cNvPr>
            <p:cNvSpPr/>
            <p:nvPr/>
          </p:nvSpPr>
          <p:spPr>
            <a:xfrm>
              <a:off x="6265545" y="4886325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전남 정책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44" name="모서리가 둥근 직사각형 43">
              <a:extLst>
                <a:ext uri="{FF2B5EF4-FFF2-40B4-BE49-F238E27FC236}">
                  <a16:creationId xmlns:a16="http://schemas.microsoft.com/office/drawing/2014/main" id="{3F21D2D6-73DA-DF45-AB7D-46B855AD5630}"/>
                </a:ext>
              </a:extLst>
            </p:cNvPr>
            <p:cNvSpPr/>
            <p:nvPr/>
          </p:nvSpPr>
          <p:spPr>
            <a:xfrm>
              <a:off x="6265545" y="5452745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전남 예산 통계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47" name="모서리가 둥근 직사각형 46">
              <a:extLst>
                <a:ext uri="{FF2B5EF4-FFF2-40B4-BE49-F238E27FC236}">
                  <a16:creationId xmlns:a16="http://schemas.microsoft.com/office/drawing/2014/main" id="{4F1696D5-A066-404C-A2E0-97FC884D3B57}"/>
                </a:ext>
              </a:extLst>
            </p:cNvPr>
            <p:cNvSpPr/>
            <p:nvPr/>
          </p:nvSpPr>
          <p:spPr>
            <a:xfrm>
              <a:off x="6265545" y="601853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정책 </a:t>
              </a:r>
              <a:r>
                <a:rPr kumimoji="1" lang="en-US" altLang="ko-KR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SNS </a:t>
              </a:r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링크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</p:grp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67F4E4A7-08EA-3148-A1AA-55E2B89D3BCD}"/>
              </a:ext>
            </a:extLst>
          </p:cNvPr>
          <p:cNvCxnSpPr>
            <a:cxnSpLocks/>
          </p:cNvCxnSpPr>
          <p:nvPr/>
        </p:nvCxnSpPr>
        <p:spPr>
          <a:xfrm>
            <a:off x="6059805" y="2415540"/>
            <a:ext cx="0" cy="42037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[R] 48">
            <a:extLst>
              <a:ext uri="{FF2B5EF4-FFF2-40B4-BE49-F238E27FC236}">
                <a16:creationId xmlns:a16="http://schemas.microsoft.com/office/drawing/2014/main" id="{000D21D2-6143-0F41-88A0-93833BFD5F1E}"/>
              </a:ext>
            </a:extLst>
          </p:cNvPr>
          <p:cNvCxnSpPr>
            <a:cxnSpLocks/>
          </p:cNvCxnSpPr>
          <p:nvPr/>
        </p:nvCxnSpPr>
        <p:spPr>
          <a:xfrm>
            <a:off x="2287270" y="2835910"/>
            <a:ext cx="0" cy="337185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DE9B1398-586B-884C-928B-71AF0F5058D8}"/>
              </a:ext>
            </a:extLst>
          </p:cNvPr>
          <p:cNvCxnSpPr>
            <a:cxnSpLocks/>
          </p:cNvCxnSpPr>
          <p:nvPr/>
        </p:nvCxnSpPr>
        <p:spPr>
          <a:xfrm flipH="1">
            <a:off x="2286000" y="2835910"/>
            <a:ext cx="7620000" cy="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[R] 51">
            <a:extLst>
              <a:ext uri="{FF2B5EF4-FFF2-40B4-BE49-F238E27FC236}">
                <a16:creationId xmlns:a16="http://schemas.microsoft.com/office/drawing/2014/main" id="{A9151E26-AF0B-6D42-B514-EB83E60E3F9D}"/>
              </a:ext>
            </a:extLst>
          </p:cNvPr>
          <p:cNvCxnSpPr>
            <a:cxnSpLocks/>
          </p:cNvCxnSpPr>
          <p:nvPr/>
        </p:nvCxnSpPr>
        <p:spPr>
          <a:xfrm>
            <a:off x="4827270" y="2835910"/>
            <a:ext cx="0" cy="337185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[R] 54">
            <a:extLst>
              <a:ext uri="{FF2B5EF4-FFF2-40B4-BE49-F238E27FC236}">
                <a16:creationId xmlns:a16="http://schemas.microsoft.com/office/drawing/2014/main" id="{F63237A8-C621-5A42-97C3-B80773F671FE}"/>
              </a:ext>
            </a:extLst>
          </p:cNvPr>
          <p:cNvCxnSpPr>
            <a:cxnSpLocks/>
          </p:cNvCxnSpPr>
          <p:nvPr/>
        </p:nvCxnSpPr>
        <p:spPr>
          <a:xfrm>
            <a:off x="7379970" y="2835910"/>
            <a:ext cx="0" cy="337185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[R] 55">
            <a:extLst>
              <a:ext uri="{FF2B5EF4-FFF2-40B4-BE49-F238E27FC236}">
                <a16:creationId xmlns:a16="http://schemas.microsoft.com/office/drawing/2014/main" id="{D963E06A-DE24-E94D-A5B4-2E6096C17143}"/>
              </a:ext>
            </a:extLst>
          </p:cNvPr>
          <p:cNvCxnSpPr>
            <a:cxnSpLocks/>
          </p:cNvCxnSpPr>
          <p:nvPr/>
        </p:nvCxnSpPr>
        <p:spPr>
          <a:xfrm>
            <a:off x="9907270" y="2835910"/>
            <a:ext cx="0" cy="337185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1417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9076ED-D47A-884A-B2CC-A33B0145D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940806F-0E15-3548-923F-DFFF5E679953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27937D1-9FAE-A847-A855-9B16E4B34B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689"/>
          <a:stretch/>
        </p:blipFill>
        <p:spPr>
          <a:xfrm>
            <a:off x="742950" y="1494790"/>
            <a:ext cx="6775450" cy="5070475"/>
          </a:xfrm>
          <a:prstGeom prst="rect">
            <a:avLst/>
          </a:prstGeom>
        </p:spPr>
      </p:pic>
      <p:graphicFrame>
        <p:nvGraphicFramePr>
          <p:cNvPr id="31" name="표 3">
            <a:extLst>
              <a:ext uri="{FF2B5EF4-FFF2-40B4-BE49-F238E27FC236}">
                <a16:creationId xmlns:a16="http://schemas.microsoft.com/office/drawing/2014/main" id="{6FF33406-B857-8246-978A-750AD0E0FE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8385206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1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해당 프로젝트의 메인 페이지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4" name="표 4"/>
          <p:cNvGraphicFramePr>
            <a:graphicFrameLocks noGrp="1"/>
          </p:cNvGraphicFramePr>
          <p:nvPr/>
        </p:nvGraphicFramePr>
        <p:xfrm>
          <a:off x="7683500" y="1494790"/>
          <a:ext cx="3891280" cy="5071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/>
                <a:gridCol w="2849880"/>
              </a:tblGrid>
              <a:tr h="53721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메인</a:t>
                      </a: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 페이지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메뉴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클릭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시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해당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페이지로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이동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홈페이지 내 내용 검색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endParaRPr lang="ko-KR" altLang="en-US" sz="17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endParaRPr lang="ko-KR" altLang="en-US" sz="17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</a:tbl>
          </a:graphicData>
        </a:graphic>
      </p:graphicFrame>
      <p:sp>
        <p:nvSpPr>
          <p:cNvPr id="9" name="타원 8">
            <a:extLst>
              <a:ext uri="{FF2B5EF4-FFF2-40B4-BE49-F238E27FC236}">
                <a16:creationId xmlns:a16="http://schemas.microsoft.com/office/drawing/2014/main" id="{B643AD58-3032-6549-8684-B9222F19D76C}"/>
              </a:ext>
            </a:extLst>
          </p:cNvPr>
          <p:cNvSpPr/>
          <p:nvPr/>
        </p:nvSpPr>
        <p:spPr>
          <a:xfrm>
            <a:off x="908050" y="247205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99CBA89-079E-2C49-B66D-2D4447668C93}"/>
              </a:ext>
            </a:extLst>
          </p:cNvPr>
          <p:cNvSpPr/>
          <p:nvPr/>
        </p:nvSpPr>
        <p:spPr>
          <a:xfrm>
            <a:off x="7042785" y="173545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9912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00D698A-8100-D141-8680-AC3B034BBBC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1E4400AF-AC1D-3C40-81FA-72D91D4145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124012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오른쪽 상단 로그인 클릭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E2DEF7FC-5E45-284C-867B-94D3EC063D8B}"/>
              </a:ext>
            </a:extLst>
          </p:cNvPr>
          <p:cNvSpPr/>
          <p:nvPr/>
        </p:nvSpPr>
        <p:spPr>
          <a:xfrm>
            <a:off x="742857" y="1494801"/>
            <a:ext cx="6775543" cy="50704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bg2">
                  <a:lumMod val="50000"/>
                </a:schemeClr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aphicFrame>
        <p:nvGraphicFramePr>
          <p:cNvPr id="9" name="표 4">
            <a:extLst>
              <a:ext uri="{FF2B5EF4-FFF2-40B4-BE49-F238E27FC236}">
                <a16:creationId xmlns:a16="http://schemas.microsoft.com/office/drawing/2014/main" id="{35E25B71-D302-4348-A676-7AF5F7CEFF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420314"/>
              </p:ext>
            </p:extLst>
          </p:nvPr>
        </p:nvGraphicFramePr>
        <p:xfrm>
          <a:off x="7683500" y="1494801"/>
          <a:ext cx="3891097" cy="50704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161944238"/>
                    </a:ext>
                  </a:extLst>
                </a:gridCol>
                <a:gridCol w="2849697">
                  <a:extLst>
                    <a:ext uri="{9D8B030D-6E8A-4147-A177-3AD203B41FA5}">
                      <a16:colId xmlns:a16="http://schemas.microsoft.com/office/drawing/2014/main" val="1165492606"/>
                    </a:ext>
                  </a:extLst>
                </a:gridCol>
              </a:tblGrid>
              <a:tr h="537199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화면</a:t>
                      </a:r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로그인</a:t>
                      </a:r>
                      <a:r>
                        <a:rPr lang="ko-KR" altLang="en-US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</a:t>
                      </a:r>
                      <a:r>
                        <a:rPr lang="ko-Kore-KR" altLang="en-US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675128"/>
                  </a:ext>
                </a:extLst>
              </a:tr>
              <a:tr h="510838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Description</a:t>
                      </a:r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626846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1</a:t>
                      </a:r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800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로그인 </a:t>
                      </a:r>
                      <a:r>
                        <a:rPr lang="ko-KR" altLang="en-US" sz="1800" b="0" i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클릭시</a:t>
                      </a:r>
                      <a:r>
                        <a:rPr lang="ko-KR" altLang="en-US" sz="1800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페이지로 이동</a:t>
                      </a:r>
                      <a:endParaRPr lang="en-US" altLang="ko-KR" sz="18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514099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</a:t>
                      </a:r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800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아이디 및 비밀번호 입력</a:t>
                      </a:r>
                      <a:endParaRPr lang="ko-Kore-KR" altLang="en-US" sz="18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237841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3</a:t>
                      </a:r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800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아이디 및 비밀번호 찾기</a:t>
                      </a:r>
                      <a:endParaRPr lang="ko-Kore-KR" altLang="en-US" sz="18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4374509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r>
                        <a:rPr lang="en-US" altLang="ko-KR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4</a:t>
                      </a:r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버튼을 </a:t>
                      </a:r>
                      <a:r>
                        <a:rPr lang="ko-KR" altLang="en-US" sz="1800" b="0" i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클릭시</a:t>
                      </a:r>
                      <a:r>
                        <a:rPr lang="ko-KR" altLang="en-US" sz="1800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로그인 후 메인페이지로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8662140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176689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3765976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FE68B7E5-4E80-E24B-896C-64B6C84A103F}"/>
              </a:ext>
            </a:extLst>
          </p:cNvPr>
          <p:cNvGrpSpPr/>
          <p:nvPr/>
        </p:nvGrpSpPr>
        <p:grpSpPr>
          <a:xfrm>
            <a:off x="2431637" y="3148787"/>
            <a:ext cx="3627851" cy="2759304"/>
            <a:chOff x="2831353" y="3568821"/>
            <a:chExt cx="2894074" cy="2201202"/>
          </a:xfrm>
        </p:grpSpPr>
        <p:sp>
          <p:nvSpPr>
            <p:cNvPr id="14" name="모서리가 둥근 직사각형 13">
              <a:extLst>
                <a:ext uri="{FF2B5EF4-FFF2-40B4-BE49-F238E27FC236}">
                  <a16:creationId xmlns:a16="http://schemas.microsoft.com/office/drawing/2014/main" id="{C7D57FA5-49D2-394D-9C57-CAFC6405DB4F}"/>
                </a:ext>
              </a:extLst>
            </p:cNvPr>
            <p:cNvSpPr/>
            <p:nvPr/>
          </p:nvSpPr>
          <p:spPr>
            <a:xfrm>
              <a:off x="2831353" y="4221447"/>
              <a:ext cx="2765520" cy="543286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아이디를 입력해주세요</a:t>
              </a:r>
              <a:r>
                <a:rPr kumimoji="1" lang="en-US" altLang="ko-KR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kumimoji="1" lang="ko-Kore-KR" altLang="en-US" sz="160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5" name="모서리가 둥근 직사각형 14">
              <a:extLst>
                <a:ext uri="{FF2B5EF4-FFF2-40B4-BE49-F238E27FC236}">
                  <a16:creationId xmlns:a16="http://schemas.microsoft.com/office/drawing/2014/main" id="{099B64AA-7D8A-A841-B4C6-8C9CE613E57A}"/>
                </a:ext>
              </a:extLst>
            </p:cNvPr>
            <p:cNvSpPr/>
            <p:nvPr/>
          </p:nvSpPr>
          <p:spPr>
            <a:xfrm>
              <a:off x="2831353" y="4849664"/>
              <a:ext cx="2765520" cy="543286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비밀번호를 입력해주세요</a:t>
              </a:r>
              <a:r>
                <a:rPr kumimoji="1" lang="en-US" altLang="ko-KR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kumimoji="1" lang="ko-Kore-KR" altLang="en-US" sz="160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AFF15626-EEB7-3249-9402-C867007F6CDD}"/>
                </a:ext>
              </a:extLst>
            </p:cNvPr>
            <p:cNvGrpSpPr/>
            <p:nvPr/>
          </p:nvGrpSpPr>
          <p:grpSpPr>
            <a:xfrm>
              <a:off x="3082545" y="3568821"/>
              <a:ext cx="2642882" cy="523220"/>
              <a:chOff x="2168145" y="3580312"/>
              <a:chExt cx="2642882" cy="523220"/>
            </a:xfrm>
          </p:grpSpPr>
          <p:sp>
            <p:nvSpPr>
              <p:cNvPr id="13" name="Object 6">
                <a:extLst>
                  <a:ext uri="{FF2B5EF4-FFF2-40B4-BE49-F238E27FC236}">
                    <a16:creationId xmlns:a16="http://schemas.microsoft.com/office/drawing/2014/main" id="{625F45EF-A96B-0442-B725-FFDB20CD48C0}"/>
                  </a:ext>
                </a:extLst>
              </p:cNvPr>
              <p:cNvSpPr txBox="1"/>
              <p:nvPr/>
            </p:nvSpPr>
            <p:spPr>
              <a:xfrm>
                <a:off x="3379007" y="3580312"/>
                <a:ext cx="1432020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ko-KR" altLang="en-US" sz="2800" kern="0" spc="-67" dirty="0">
                    <a:solidFill>
                      <a:srgbClr val="37C5B4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로그인</a:t>
                </a:r>
                <a:endParaRPr lang="en-US" sz="2800" dirty="0">
                  <a:solidFill>
                    <a:srgbClr val="37C5B4"/>
                  </a:solidFill>
                  <a:latin typeface="Pretendard Medium" panose="02000503000000020004" pitchFamily="2" charset="-127"/>
                  <a:ea typeface="Pretendard Medium" panose="02000503000000020004" pitchFamily="2" charset="-127"/>
                  <a:cs typeface="Pretendard Medium" panose="02000503000000020004" pitchFamily="2" charset="-127"/>
                </a:endParaRPr>
              </a:p>
            </p:txBody>
          </p:sp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36881E97-936A-5144-816F-EB10164A422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6881" t="27604" r="7906" b="28125"/>
              <a:stretch/>
            </p:blipFill>
            <p:spPr>
              <a:xfrm>
                <a:off x="2168145" y="3684739"/>
                <a:ext cx="1201421" cy="350931"/>
              </a:xfrm>
              <a:prstGeom prst="rect">
                <a:avLst/>
              </a:prstGeom>
            </p:spPr>
          </p:pic>
        </p:grpSp>
        <p:sp>
          <p:nvSpPr>
            <p:cNvPr id="17" name="Object 11">
              <a:extLst>
                <a:ext uri="{FF2B5EF4-FFF2-40B4-BE49-F238E27FC236}">
                  <a16:creationId xmlns:a16="http://schemas.microsoft.com/office/drawing/2014/main" id="{8F62EB88-8D92-3E45-B123-8FEC8D50F205}"/>
                </a:ext>
              </a:extLst>
            </p:cNvPr>
            <p:cNvSpPr txBox="1"/>
            <p:nvPr/>
          </p:nvSpPr>
          <p:spPr>
            <a:xfrm>
              <a:off x="3409080" y="5462246"/>
              <a:ext cx="2187793" cy="30777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r"/>
              <a:r>
                <a:rPr lang="ko-KR" altLang="en-US" sz="1400" spc="-150" dirty="0">
                  <a:solidFill>
                    <a:srgbClr val="8E8E8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아이디 </a:t>
              </a:r>
              <a:r>
                <a:rPr lang="en-US" altLang="ko-KR" sz="1400" spc="-150" dirty="0">
                  <a:solidFill>
                    <a:srgbClr val="8E8E8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/</a:t>
              </a:r>
              <a:r>
                <a:rPr lang="ko-KR" altLang="en-US" sz="1400" spc="-150" dirty="0">
                  <a:solidFill>
                    <a:srgbClr val="8E8E8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비밀번호 찾기</a:t>
              </a:r>
              <a:endParaRPr lang="en-US" sz="1400" spc="-150" dirty="0">
                <a:solidFill>
                  <a:srgbClr val="8E8E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A48E0437-5FC1-4B46-AC9B-6C3EC19CC0E4}"/>
              </a:ext>
            </a:extLst>
          </p:cNvPr>
          <p:cNvSpPr/>
          <p:nvPr/>
        </p:nvSpPr>
        <p:spPr>
          <a:xfrm>
            <a:off x="3127578" y="5948434"/>
            <a:ext cx="2006095" cy="539408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2000" b="1" dirty="0">
                <a:solidFill>
                  <a:schemeClr val="bg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로그인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20ACA162-8A50-CD40-97BD-3C2C5F40B0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1079"/>
          <a:stretch/>
        </p:blipFill>
        <p:spPr>
          <a:xfrm>
            <a:off x="742858" y="1494801"/>
            <a:ext cx="6775542" cy="1491769"/>
          </a:xfrm>
          <a:prstGeom prst="rect">
            <a:avLst/>
          </a:prstGeom>
        </p:spPr>
      </p:pic>
      <p:sp>
        <p:nvSpPr>
          <p:cNvPr id="20" name="타원 19">
            <a:extLst>
              <a:ext uri="{FF2B5EF4-FFF2-40B4-BE49-F238E27FC236}">
                <a16:creationId xmlns:a16="http://schemas.microsoft.com/office/drawing/2014/main" id="{41AB0C92-E0AA-3241-820D-488DBEA5CD84}"/>
              </a:ext>
            </a:extLst>
          </p:cNvPr>
          <p:cNvSpPr/>
          <p:nvPr/>
        </p:nvSpPr>
        <p:spPr>
          <a:xfrm>
            <a:off x="2158587" y="3762241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3274709F-5EA5-8240-88D0-4301C8F31CFD}"/>
              </a:ext>
            </a:extLst>
          </p:cNvPr>
          <p:cNvSpPr/>
          <p:nvPr/>
        </p:nvSpPr>
        <p:spPr>
          <a:xfrm>
            <a:off x="4062052" y="548297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1D263EC-7C0B-BA48-85B3-44B3B63EEF01}"/>
              </a:ext>
            </a:extLst>
          </p:cNvPr>
          <p:cNvSpPr/>
          <p:nvPr/>
        </p:nvSpPr>
        <p:spPr>
          <a:xfrm>
            <a:off x="3228335" y="6034301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E98E6E5C-D7D3-A741-8963-0F2DF550D45E}"/>
              </a:ext>
            </a:extLst>
          </p:cNvPr>
          <p:cNvSpPr/>
          <p:nvPr/>
        </p:nvSpPr>
        <p:spPr>
          <a:xfrm>
            <a:off x="3987387" y="1738369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1717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95DD51-EE63-1D48-A104-72E308294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66E68D8-701C-844D-8B32-B870AC3A029D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17DA48AB-922C-CD42-B7A4-D7BAE75503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1079"/>
          <a:stretch/>
        </p:blipFill>
        <p:spPr>
          <a:xfrm>
            <a:off x="742950" y="1494790"/>
            <a:ext cx="6775450" cy="1491615"/>
          </a:xfrm>
          <a:prstGeom prst="rect">
            <a:avLst/>
          </a:prstGeom>
        </p:spPr>
      </p:pic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7BA0E2D9-6361-C747-AC7E-AD8C8ABF73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3568663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3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DLT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란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?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메뉴를 누른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8" name="표 4"/>
          <p:cNvGraphicFramePr>
            <a:graphicFrameLocks noGrp="1"/>
          </p:cNvGraphicFramePr>
          <p:nvPr/>
        </p:nvGraphicFramePr>
        <p:xfrm>
          <a:off x="7683500" y="1494790"/>
          <a:ext cx="3903345" cy="5071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/>
                <a:gridCol w="2861945"/>
              </a:tblGrid>
              <a:tr h="53721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DLT </a:t>
                      </a: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소개 페이지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0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란</a:t>
                      </a:r>
                      <a:r>
                        <a:rPr lang="en-US" altLang="ko-KR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?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메뉴 클릭시 페이지로 이동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en-US" altLang="ko-KR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 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서비스의 로고 배치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l" fontAlgn="auto" defTabSz="914400" eaLnBrk="1" latinLnBrk="0" hangingPunct="1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 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서비스의 간단 소개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19156A9E-E889-B24F-871F-FD173CE787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81" t="27604" r="7906" b="28125"/>
          <a:stretch/>
        </p:blipFill>
        <p:spPr>
          <a:xfrm>
            <a:off x="2991485" y="3613150"/>
            <a:ext cx="2277745" cy="665480"/>
          </a:xfrm>
          <a:prstGeom prst="rect">
            <a:avLst/>
          </a:prstGeom>
        </p:spPr>
      </p:pic>
      <p:sp>
        <p:nvSpPr>
          <p:cNvPr id="11" name="Object 6"/>
          <p:cNvSpPr txBox="1">
            <a:spLocks/>
          </p:cNvSpPr>
          <p:nvPr/>
        </p:nvSpPr>
        <p:spPr>
          <a:xfrm rot="0">
            <a:off x="1266825" y="4666615"/>
            <a:ext cx="2807335" cy="46101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en-US" altLang="ko-KR" sz="2400" spc="-60">
                <a:solidFill>
                  <a:srgbClr val="37C5B4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DLT </a:t>
            </a:r>
            <a:r>
              <a:rPr lang="en-US" altLang="ko-KR" sz="2000" spc="-60">
                <a:solidFill>
                  <a:srgbClr val="37C5B4"/>
                </a:solidFill>
                <a:latin typeface="Pretendard Medium" charset="0"/>
                <a:ea typeface="Pretendard Medium" charset="0"/>
                <a:cs typeface="Pretendard Medium" charset="0"/>
              </a:rPr>
              <a:t>(Desired Life Time)</a:t>
            </a:r>
            <a:endParaRPr lang="ko-KR" altLang="en-US" sz="2000">
              <a:solidFill>
                <a:srgbClr val="37C5B4"/>
              </a:solidFill>
              <a:latin typeface="Pretendard Medium" charset="0"/>
              <a:ea typeface="Pretendard Medium" charset="0"/>
              <a:cs typeface="Pretendard Medium" charset="0"/>
            </a:endParaRPr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603C525C-4D47-DB43-B298-E524A057E7D2}"/>
              </a:ext>
            </a:extLst>
          </p:cNvPr>
          <p:cNvSpPr/>
          <p:nvPr/>
        </p:nvSpPr>
        <p:spPr>
          <a:xfrm>
            <a:off x="1211580" y="5154930"/>
            <a:ext cx="5854700" cy="1167765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kern="0" spc="-15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기대수명이라는 뜻으로 출발한 이 서비스는 고령화 시대에 대비해 어르신들의 기대수명을 예측하고</a:t>
            </a:r>
            <a:r>
              <a:rPr lang="en-US" altLang="ko-KR" sz="1600" kern="0" spc="-15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600" kern="0" spc="-15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어르신들의 복지 향상을 위해 복지 정책을 실생활에 제공 </a:t>
            </a:r>
            <a:r>
              <a:rPr lang="ko-KR" altLang="en-US" sz="1600" kern="0" spc="-150" dirty="0" err="1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받을수</a:t>
            </a:r>
            <a:r>
              <a:rPr lang="ko-KR" altLang="en-US" sz="1600" kern="0" spc="-15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있도록 도와드리고 있습니다</a:t>
            </a:r>
            <a:r>
              <a:rPr lang="en-US" altLang="ko-KR" sz="1600" kern="0" spc="-15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US" altLang="ko-Kore-KR" sz="1600" spc="-150" dirty="0">
              <a:solidFill>
                <a:schemeClr val="bg2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BA9AD11F-F958-9E47-B515-81BCC958BE75}"/>
              </a:ext>
            </a:extLst>
          </p:cNvPr>
          <p:cNvSpPr/>
          <p:nvPr/>
        </p:nvSpPr>
        <p:spPr>
          <a:xfrm>
            <a:off x="2610485" y="325056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D5ED775-8522-6442-8F78-8F259123EF15}"/>
              </a:ext>
            </a:extLst>
          </p:cNvPr>
          <p:cNvSpPr/>
          <p:nvPr/>
        </p:nvSpPr>
        <p:spPr>
          <a:xfrm>
            <a:off x="829945" y="485711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682BC0D-FB3B-5B4E-A6AE-0C05D5C12309}"/>
              </a:ext>
            </a:extLst>
          </p:cNvPr>
          <p:cNvSpPr/>
          <p:nvPr/>
        </p:nvSpPr>
        <p:spPr>
          <a:xfrm>
            <a:off x="951230" y="250571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4841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752EEB5-8684-274D-AA72-086A236502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021B20A5-9444-BE4C-A164-FEF3B95BCB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325266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4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정책 메뉴 클릭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CE4A2593-69E4-C44A-8F94-A8AD38BF3635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aphicFrame>
        <p:nvGraphicFramePr>
          <p:cNvPr id="8" name="표 4"/>
          <p:cNvGraphicFramePr>
            <a:graphicFrameLocks noGrp="1"/>
          </p:cNvGraphicFramePr>
          <p:nvPr/>
        </p:nvGraphicFramePr>
        <p:xfrm>
          <a:off x="7683500" y="1494790"/>
          <a:ext cx="3891280" cy="50412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/>
                <a:gridCol w="2849880"/>
              </a:tblGrid>
              <a:tr h="49339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정책 제공 메인 페이지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</a:tr>
              <a:tr h="473710">
                <a:tc gridSpan="2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6451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메인메뉴 노인 정책 클릭시 정책 메인 페이지로 이동</a:t>
                      </a:r>
                      <a:endParaRPr lang="ko-KR" altLang="en-US" sz="1800" kern="1200" i="0" b="0" strike="noStrike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92202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정책 메인 페이지에서 서울 정책과 전남 정책을 비교 할 수 있게 구현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2674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endParaRPr lang="ko-KR" altLang="en-US" sz="16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2674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2674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2674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id="{0E164EB5-E1B8-7548-865E-ABB40AF4C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1079"/>
          <a:stretch/>
        </p:blipFill>
        <p:spPr>
          <a:xfrm>
            <a:off x="742950" y="1494790"/>
            <a:ext cx="6775450" cy="1491615"/>
          </a:xfrm>
          <a:prstGeom prst="rect">
            <a:avLst/>
          </a:prstGeom>
        </p:spPr>
      </p:pic>
      <p:sp>
        <p:nvSpPr>
          <p:cNvPr id="16" name="모서리가 둥근 직사각형 15">
            <a:extLst>
              <a:ext uri="{FF2B5EF4-FFF2-40B4-BE49-F238E27FC236}">
                <a16:creationId xmlns:a16="http://schemas.microsoft.com/office/drawing/2014/main" id="{84CCAC82-CAC8-064C-A314-795B3A1A73C5}"/>
              </a:ext>
            </a:extLst>
          </p:cNvPr>
          <p:cNvSpPr/>
          <p:nvPr/>
        </p:nvSpPr>
        <p:spPr>
          <a:xfrm>
            <a:off x="2962910" y="4029075"/>
            <a:ext cx="2061210" cy="2143125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dirty="0">
                <a:solidFill>
                  <a:srgbClr val="37C5B4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서울 정책</a:t>
            </a:r>
            <a:endParaRPr kumimoji="1" lang="ko-Kore-KR" altLang="en-US" sz="28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DC8657B6-1269-4F43-B037-17AC442F8498}"/>
              </a:ext>
            </a:extLst>
          </p:cNvPr>
          <p:cNvSpPr/>
          <p:nvPr/>
        </p:nvSpPr>
        <p:spPr>
          <a:xfrm>
            <a:off x="5189220" y="4029075"/>
            <a:ext cx="2061210" cy="2143125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dirty="0">
                <a:solidFill>
                  <a:srgbClr val="37C5B4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전남 정책</a:t>
            </a:r>
            <a:endParaRPr kumimoji="1" lang="ko-Kore-KR" altLang="en-US" sz="28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2C6DD23-C885-4C4A-B9F5-DF8D56DCBA8A}"/>
              </a:ext>
            </a:extLst>
          </p:cNvPr>
          <p:cNvSpPr/>
          <p:nvPr/>
        </p:nvSpPr>
        <p:spPr>
          <a:xfrm>
            <a:off x="4232910" y="248602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9" name="Object 6">
            <a:extLst>
              <a:ext uri="{FF2B5EF4-FFF2-40B4-BE49-F238E27FC236}">
                <a16:creationId xmlns:a16="http://schemas.microsoft.com/office/drawing/2014/main" id="{2801B95B-181A-9948-A00B-C9F056ACD9FC}"/>
              </a:ext>
            </a:extLst>
          </p:cNvPr>
          <p:cNvSpPr txBox="1"/>
          <p:nvPr/>
        </p:nvSpPr>
        <p:spPr>
          <a:xfrm>
            <a:off x="2968625" y="3495040"/>
            <a:ext cx="2528570" cy="4616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정책 한눈에 보기</a:t>
            </a:r>
            <a:endParaRPr lang="en-US" sz="24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35EC44D0-B341-7444-9686-8DF4648D6795}"/>
              </a:ext>
            </a:extLst>
          </p:cNvPr>
          <p:cNvSpPr/>
          <p:nvPr/>
        </p:nvSpPr>
        <p:spPr>
          <a:xfrm>
            <a:off x="2971165" y="312674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419F19C6-6743-F541-91F7-A06385D31454}"/>
              </a:ext>
            </a:extLst>
          </p:cNvPr>
          <p:cNvGrpSpPr/>
          <p:nvPr/>
        </p:nvGrpSpPr>
        <p:grpSpPr>
          <a:xfrm>
            <a:off x="893445" y="3392805"/>
            <a:ext cx="1890395" cy="2779395"/>
            <a:chOff x="893445" y="3392805"/>
            <a:chExt cx="1890395" cy="2779395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2691AD9C-B941-5C44-9ED9-E2ADB5A952BE}"/>
                </a:ext>
              </a:extLst>
            </p:cNvPr>
            <p:cNvSpPr/>
            <p:nvPr/>
          </p:nvSpPr>
          <p:spPr>
            <a:xfrm>
              <a:off x="989965" y="3392805"/>
              <a:ext cx="1642745" cy="277939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B9E146F-7125-0743-804E-7C0BF5B8DBBA}"/>
                </a:ext>
              </a:extLst>
            </p:cNvPr>
            <p:cNvSpPr txBox="1"/>
            <p:nvPr/>
          </p:nvSpPr>
          <p:spPr>
            <a:xfrm>
              <a:off x="893445" y="3504565"/>
              <a:ext cx="1890395" cy="353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700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정책 한눈에 보기</a:t>
              </a:r>
              <a:endParaRPr kumimoji="1" lang="en-US" altLang="ko-KR" sz="1700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A6F8896-6A5D-514A-A83D-14D52E728FDC}"/>
                </a:ext>
              </a:extLst>
            </p:cNvPr>
            <p:cNvSpPr txBox="1"/>
            <p:nvPr/>
          </p:nvSpPr>
          <p:spPr>
            <a:xfrm>
              <a:off x="1072515" y="3847465"/>
              <a:ext cx="1478280" cy="3384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서울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A1947EE-FEAD-3243-BA82-A69AC3109A06}"/>
                </a:ext>
              </a:extLst>
            </p:cNvPr>
            <p:cNvSpPr txBox="1"/>
            <p:nvPr/>
          </p:nvSpPr>
          <p:spPr>
            <a:xfrm>
              <a:off x="1072515" y="4197985"/>
              <a:ext cx="1478280" cy="584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정책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예산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24" name="직선 연결선[R] 23">
              <a:extLst>
                <a:ext uri="{FF2B5EF4-FFF2-40B4-BE49-F238E27FC236}">
                  <a16:creationId xmlns:a16="http://schemas.microsoft.com/office/drawing/2014/main" id="{322F96DC-C5EC-9A40-8FB6-5C6B4FC0EB17}"/>
                </a:ext>
              </a:extLst>
            </p:cNvPr>
            <p:cNvCxnSpPr>
              <a:cxnSpLocks/>
            </p:cNvCxnSpPr>
            <p:nvPr/>
          </p:nvCxnSpPr>
          <p:spPr>
            <a:xfrm>
              <a:off x="1508760" y="4197985"/>
              <a:ext cx="6057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1634BF6-B1BC-7E43-B8FD-17E20E6B9F75}"/>
                </a:ext>
              </a:extLst>
            </p:cNvPr>
            <p:cNvSpPr txBox="1"/>
            <p:nvPr/>
          </p:nvSpPr>
          <p:spPr>
            <a:xfrm>
              <a:off x="1072515" y="4825365"/>
              <a:ext cx="1478280" cy="3384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전남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F29CD72-FBE4-3848-B3C4-A03EC3B1A691}"/>
                </a:ext>
              </a:extLst>
            </p:cNvPr>
            <p:cNvSpPr txBox="1"/>
            <p:nvPr/>
          </p:nvSpPr>
          <p:spPr>
            <a:xfrm>
              <a:off x="1072515" y="5176520"/>
              <a:ext cx="1478280" cy="584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정책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예산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27" name="직선 연결선[R] 26">
              <a:extLst>
                <a:ext uri="{FF2B5EF4-FFF2-40B4-BE49-F238E27FC236}">
                  <a16:creationId xmlns:a16="http://schemas.microsoft.com/office/drawing/2014/main" id="{A919289B-CAFC-B44F-8F65-995508580CD4}"/>
                </a:ext>
              </a:extLst>
            </p:cNvPr>
            <p:cNvCxnSpPr>
              <a:cxnSpLocks/>
            </p:cNvCxnSpPr>
            <p:nvPr/>
          </p:nvCxnSpPr>
          <p:spPr>
            <a:xfrm>
              <a:off x="1508760" y="5176520"/>
              <a:ext cx="6057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A601DFE-6607-E746-AFD2-1CE122E43895}"/>
                </a:ext>
              </a:extLst>
            </p:cNvPr>
            <p:cNvSpPr txBox="1"/>
            <p:nvPr/>
          </p:nvSpPr>
          <p:spPr>
            <a:xfrm>
              <a:off x="1072515" y="5793105"/>
              <a:ext cx="1478280" cy="3384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ko-KR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SNS </a:t>
              </a:r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허브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7683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589236-0740-7F48-A088-6CAFEE8E9FF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D052C1C-DA67-4B4B-B73A-BBD5154FE35E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CF0E0398-E56D-E349-B221-284200A9B756}"/>
              </a:ext>
            </a:extLst>
          </p:cNvPr>
          <p:cNvGrpSpPr/>
          <p:nvPr/>
        </p:nvGrpSpPr>
        <p:grpSpPr>
          <a:xfrm>
            <a:off x="893445" y="3392805"/>
            <a:ext cx="1890395" cy="2779395"/>
            <a:chOff x="893445" y="3392805"/>
            <a:chExt cx="1890395" cy="2779395"/>
          </a:xfrm>
        </p:grpSpPr>
        <p:sp>
          <p:nvSpPr>
            <p:cNvPr id="52" name="모서리가 둥근 직사각형 51">
              <a:extLst>
                <a:ext uri="{FF2B5EF4-FFF2-40B4-BE49-F238E27FC236}">
                  <a16:creationId xmlns:a16="http://schemas.microsoft.com/office/drawing/2014/main" id="{DC96B97C-499D-EB45-A95D-F7F51579364C}"/>
                </a:ext>
              </a:extLst>
            </p:cNvPr>
            <p:cNvSpPr/>
            <p:nvPr/>
          </p:nvSpPr>
          <p:spPr>
            <a:xfrm>
              <a:off x="989965" y="3392805"/>
              <a:ext cx="1642745" cy="2779395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8D340A3-9F02-3644-A59A-C007996D7979}"/>
                </a:ext>
              </a:extLst>
            </p:cNvPr>
            <p:cNvSpPr txBox="1"/>
            <p:nvPr/>
          </p:nvSpPr>
          <p:spPr>
            <a:xfrm>
              <a:off x="893445" y="3504565"/>
              <a:ext cx="1890395" cy="353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7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정책 한눈에 보기</a:t>
              </a:r>
              <a:endParaRPr kumimoji="1" lang="en-US" altLang="ko-KR" sz="17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79CEB59-DD6A-4342-A52D-B9B848B46C65}"/>
                </a:ext>
              </a:extLst>
            </p:cNvPr>
            <p:cNvSpPr txBox="1"/>
            <p:nvPr/>
          </p:nvSpPr>
          <p:spPr>
            <a:xfrm>
              <a:off x="1072515" y="3847465"/>
              <a:ext cx="1478280" cy="3384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서울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FB1502F-4BAD-D74D-BD4F-EBAFA3A53223}"/>
                </a:ext>
              </a:extLst>
            </p:cNvPr>
            <p:cNvSpPr txBox="1"/>
            <p:nvPr/>
          </p:nvSpPr>
          <p:spPr>
            <a:xfrm>
              <a:off x="1072515" y="4197985"/>
              <a:ext cx="1478280" cy="584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정책</a:t>
              </a:r>
              <a:endParaRPr kumimoji="1" lang="en-US" altLang="ko-KR" sz="1600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예산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56" name="직선 연결선[R] 55">
              <a:extLst>
                <a:ext uri="{FF2B5EF4-FFF2-40B4-BE49-F238E27FC236}">
                  <a16:creationId xmlns:a16="http://schemas.microsoft.com/office/drawing/2014/main" id="{6E40A9E5-D5B4-D24C-B266-8751AF2C4DDB}"/>
                </a:ext>
              </a:extLst>
            </p:cNvPr>
            <p:cNvCxnSpPr>
              <a:cxnSpLocks/>
            </p:cNvCxnSpPr>
            <p:nvPr/>
          </p:nvCxnSpPr>
          <p:spPr>
            <a:xfrm>
              <a:off x="1508760" y="4197985"/>
              <a:ext cx="6057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440120B-E689-5C45-8F78-FEE92EDBDDCE}"/>
                </a:ext>
              </a:extLst>
            </p:cNvPr>
            <p:cNvSpPr txBox="1"/>
            <p:nvPr/>
          </p:nvSpPr>
          <p:spPr>
            <a:xfrm>
              <a:off x="1072515" y="4825365"/>
              <a:ext cx="1478280" cy="3384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전남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7FB55D88-B268-0341-9D48-0DB23C9D9254}"/>
                </a:ext>
              </a:extLst>
            </p:cNvPr>
            <p:cNvSpPr txBox="1"/>
            <p:nvPr/>
          </p:nvSpPr>
          <p:spPr>
            <a:xfrm>
              <a:off x="1072515" y="5176520"/>
              <a:ext cx="1478280" cy="5848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정책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예산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59" name="직선 연결선[R] 58">
              <a:extLst>
                <a:ext uri="{FF2B5EF4-FFF2-40B4-BE49-F238E27FC236}">
                  <a16:creationId xmlns:a16="http://schemas.microsoft.com/office/drawing/2014/main" id="{9500EA6B-964E-E248-A0A4-65EF3E467474}"/>
                </a:ext>
              </a:extLst>
            </p:cNvPr>
            <p:cNvCxnSpPr>
              <a:cxnSpLocks/>
            </p:cNvCxnSpPr>
            <p:nvPr/>
          </p:nvCxnSpPr>
          <p:spPr>
            <a:xfrm>
              <a:off x="1508760" y="5176520"/>
              <a:ext cx="60579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4BE6506-8A43-874B-A4A4-F358CB90CC04}"/>
                </a:ext>
              </a:extLst>
            </p:cNvPr>
            <p:cNvSpPr txBox="1"/>
            <p:nvPr/>
          </p:nvSpPr>
          <p:spPr>
            <a:xfrm>
              <a:off x="1072515" y="5793105"/>
              <a:ext cx="1478280" cy="3384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ko-KR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SNS </a:t>
              </a:r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허브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aphicFrame>
        <p:nvGraphicFramePr>
          <p:cNvPr id="15" name="표 3">
            <a:extLst>
              <a:ext uri="{FF2B5EF4-FFF2-40B4-BE49-F238E27FC236}">
                <a16:creationId xmlns:a16="http://schemas.microsoft.com/office/drawing/2014/main" id="{784CCF41-DD11-9442-B2BE-80F557BF21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1780651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5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정책 </a:t>
                      </a:r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-&gt; 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정책 한눈에 보기 서브 메뉴 클릭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50279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/>
                <a:gridCol w="2849880"/>
              </a:tblGrid>
              <a:tr h="48768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정책 제공 페이지</a:t>
                      </a:r>
                      <a:endParaRPr lang="ko-KR" altLang="en-US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</a:tr>
              <a:tr h="468630">
                <a:tc gridSpan="2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6451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현재 내가 보고있는 페이지 위치 굵게 표시</a:t>
                      </a:r>
                      <a:endParaRPr lang="ko-KR" altLang="en-US" sz="1800" kern="1200" i="0" b="0" strike="noStrike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92202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en-US" altLang="ko-KR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- 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정책 종류 클릭 시 하단에 관련 정책 내용 조회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en-US" altLang="ko-KR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- 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마우스오버시 색상변경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451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en-US" altLang="ko-KR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en-US" altLang="ko-KR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2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번 클릭시 해당 정책 내용 조회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197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197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197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</a:tbl>
          </a:graphicData>
        </a:graphic>
      </p:graphicFrame>
      <p:pic>
        <p:nvPicPr>
          <p:cNvPr id="18" name="그림 17">
            <a:extLst>
              <a:ext uri="{FF2B5EF4-FFF2-40B4-BE49-F238E27FC236}">
                <a16:creationId xmlns:a16="http://schemas.microsoft.com/office/drawing/2014/main" id="{3556AABF-0A4A-F34C-8794-04A830014A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1079"/>
          <a:stretch/>
        </p:blipFill>
        <p:spPr>
          <a:xfrm>
            <a:off x="742950" y="1494790"/>
            <a:ext cx="6775450" cy="1491615"/>
          </a:xfrm>
          <a:prstGeom prst="rect">
            <a:avLst/>
          </a:prstGeom>
        </p:spPr>
      </p:pic>
      <p:sp>
        <p:nvSpPr>
          <p:cNvPr id="35" name="모서리가 둥근 직사각형 34">
            <a:extLst>
              <a:ext uri="{FF2B5EF4-FFF2-40B4-BE49-F238E27FC236}">
                <a16:creationId xmlns:a16="http://schemas.microsoft.com/office/drawing/2014/main" id="{43B3EBD5-6D3B-A248-A393-EEEAD99C0FFA}"/>
              </a:ext>
            </a:extLst>
          </p:cNvPr>
          <p:cNvSpPr/>
          <p:nvPr/>
        </p:nvSpPr>
        <p:spPr>
          <a:xfrm>
            <a:off x="2765425" y="3504565"/>
            <a:ext cx="1498600" cy="450215"/>
          </a:xfrm>
          <a:prstGeom prst="roundRect">
            <a:avLst>
              <a:gd name="adj" fmla="val 50000"/>
            </a:avLst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노인 일자리</a:t>
            </a:r>
            <a:endParaRPr lang="ko-Kore-KR" altLang="en-US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AE8BE08F-B771-1140-B412-B69804C924FD}"/>
              </a:ext>
            </a:extLst>
          </p:cNvPr>
          <p:cNvSpPr/>
          <p:nvPr/>
        </p:nvSpPr>
        <p:spPr>
          <a:xfrm>
            <a:off x="4318000" y="3504565"/>
            <a:ext cx="1498600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노인</a:t>
            </a:r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생활 정보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7" name="모서리가 둥근 직사각형 36">
            <a:extLst>
              <a:ext uri="{FF2B5EF4-FFF2-40B4-BE49-F238E27FC236}">
                <a16:creationId xmlns:a16="http://schemas.microsoft.com/office/drawing/2014/main" id="{3E893BEF-024E-D14E-820D-5594279F4F53}"/>
              </a:ext>
            </a:extLst>
          </p:cNvPr>
          <p:cNvSpPr/>
          <p:nvPr/>
        </p:nvSpPr>
        <p:spPr>
          <a:xfrm>
            <a:off x="5869940" y="3504565"/>
            <a:ext cx="1498600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ore-KR" altLang="en-US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연금</a:t>
            </a:r>
          </a:p>
        </p:txBody>
      </p:sp>
      <p:sp>
        <p:nvSpPr>
          <p:cNvPr id="38" name="모서리가 둥근 직사각형 37">
            <a:extLst>
              <a:ext uri="{FF2B5EF4-FFF2-40B4-BE49-F238E27FC236}">
                <a16:creationId xmlns:a16="http://schemas.microsoft.com/office/drawing/2014/main" id="{56587E6A-767A-6A40-8C29-BAB7E464F91C}"/>
              </a:ext>
            </a:extLst>
          </p:cNvPr>
          <p:cNvSpPr/>
          <p:nvPr/>
        </p:nvSpPr>
        <p:spPr>
          <a:xfrm>
            <a:off x="3153410" y="4033520"/>
            <a:ext cx="1765935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노인</a:t>
            </a:r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 돌봄 서비스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181D1964-901F-F144-B6A6-44320080968F}"/>
              </a:ext>
            </a:extLst>
          </p:cNvPr>
          <p:cNvSpPr/>
          <p:nvPr/>
        </p:nvSpPr>
        <p:spPr>
          <a:xfrm>
            <a:off x="5092065" y="4033520"/>
            <a:ext cx="1765935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복지 시설 현황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E0544DCC-4464-FB41-8ADF-C46AB080506B}"/>
              </a:ext>
            </a:extLst>
          </p:cNvPr>
          <p:cNvSpPr/>
          <p:nvPr/>
        </p:nvSpPr>
        <p:spPr>
          <a:xfrm>
            <a:off x="2765425" y="4697095"/>
            <a:ext cx="4603115" cy="1679575"/>
          </a:xfrm>
          <a:prstGeom prst="roundRect">
            <a:avLst/>
          </a:prstGeom>
          <a:solidFill>
            <a:srgbClr val="EFECE1"/>
          </a:solidFill>
          <a:ln>
            <a:solidFill>
              <a:srgbClr val="EFEC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ore-KR" sz="1600" spc="-150" dirty="0">
              <a:solidFill>
                <a:schemeClr val="bg2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" name="Object 6">
            <a:extLst>
              <a:ext uri="{FF2B5EF4-FFF2-40B4-BE49-F238E27FC236}">
                <a16:creationId xmlns:a16="http://schemas.microsoft.com/office/drawing/2014/main" id="{28E18FA7-12AA-1A46-8068-E1BD717EFF2B}"/>
              </a:ext>
            </a:extLst>
          </p:cNvPr>
          <p:cNvSpPr txBox="1"/>
          <p:nvPr/>
        </p:nvSpPr>
        <p:spPr>
          <a:xfrm>
            <a:off x="4153535" y="4801235"/>
            <a:ext cx="1826895" cy="46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2400" kern="0" spc="-67" dirty="0">
                <a:solidFill>
                  <a:schemeClr val="bg2">
                    <a:lumMod val="50000"/>
                  </a:schemeClr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노인 일자리</a:t>
            </a:r>
            <a:endParaRPr lang="en-US" sz="2400" dirty="0">
              <a:solidFill>
                <a:schemeClr val="bg2">
                  <a:lumMod val="50000"/>
                </a:schemeClr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44" name="표 3">
            <a:extLst>
              <a:ext uri="{FF2B5EF4-FFF2-40B4-BE49-F238E27FC236}">
                <a16:creationId xmlns:a16="http://schemas.microsoft.com/office/drawing/2014/main" id="{EEBFF43E-EAC8-EA49-BC2C-6A14817CB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3785138"/>
              </p:ext>
            </p:extLst>
          </p:nvPr>
        </p:nvGraphicFramePr>
        <p:xfrm>
          <a:off x="3621970" y="5314618"/>
          <a:ext cx="2852015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4660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1427355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 err="1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공익활동형</a:t>
                      </a:r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사회서비스형</a:t>
                      </a:r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i="0" dirty="0" err="1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시장형</a:t>
                      </a:r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취업 </a:t>
                      </a:r>
                      <a:r>
                        <a:rPr lang="ko-KR" altLang="en-US" b="0" i="0" dirty="0" err="1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알선형</a:t>
                      </a:r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sp>
        <p:nvSpPr>
          <p:cNvPr id="21" name="타원 20">
            <a:extLst>
              <a:ext uri="{FF2B5EF4-FFF2-40B4-BE49-F238E27FC236}">
                <a16:creationId xmlns:a16="http://schemas.microsoft.com/office/drawing/2014/main" id="{735B00C2-248A-464C-ABAD-AA3B8F9CFFBE}"/>
              </a:ext>
            </a:extLst>
          </p:cNvPr>
          <p:cNvSpPr/>
          <p:nvPr/>
        </p:nvSpPr>
        <p:spPr>
          <a:xfrm>
            <a:off x="1182370" y="414210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A5E93214-36D7-8146-AB23-5324E1F8007A}"/>
              </a:ext>
            </a:extLst>
          </p:cNvPr>
          <p:cNvSpPr/>
          <p:nvPr/>
        </p:nvSpPr>
        <p:spPr>
          <a:xfrm>
            <a:off x="2635250" y="321627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2BE4204D-A2EA-8C4F-BF02-4FB786DDE4B9}"/>
              </a:ext>
            </a:extLst>
          </p:cNvPr>
          <p:cNvSpPr/>
          <p:nvPr/>
        </p:nvSpPr>
        <p:spPr>
          <a:xfrm>
            <a:off x="3025775" y="482536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8194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5F7ED82-F5F3-D341-9FAE-CB825596FAF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9C406FB-7B1A-D64B-8F4F-38400F103EDE}"/>
              </a:ext>
            </a:extLst>
          </p:cNvPr>
          <p:cNvSpPr/>
          <p:nvPr/>
        </p:nvSpPr>
        <p:spPr>
          <a:xfrm>
            <a:off x="742857" y="1494801"/>
            <a:ext cx="6775543" cy="50704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DFAF2F9-BEA5-CE48-90B8-92F9FE91AD9B}"/>
              </a:ext>
            </a:extLst>
          </p:cNvPr>
          <p:cNvGrpSpPr/>
          <p:nvPr/>
        </p:nvGrpSpPr>
        <p:grpSpPr>
          <a:xfrm>
            <a:off x="893557" y="3392489"/>
            <a:ext cx="1890164" cy="2779488"/>
            <a:chOff x="893557" y="3392489"/>
            <a:chExt cx="1890164" cy="2779488"/>
          </a:xfrm>
        </p:grpSpPr>
        <p:sp>
          <p:nvSpPr>
            <p:cNvPr id="7" name="모서리가 둥근 직사각형 6">
              <a:extLst>
                <a:ext uri="{FF2B5EF4-FFF2-40B4-BE49-F238E27FC236}">
                  <a16:creationId xmlns:a16="http://schemas.microsoft.com/office/drawing/2014/main" id="{14812326-4259-784D-BD13-904D94ABA537}"/>
                </a:ext>
              </a:extLst>
            </p:cNvPr>
            <p:cNvSpPr/>
            <p:nvPr/>
          </p:nvSpPr>
          <p:spPr>
            <a:xfrm>
              <a:off x="989958" y="3392489"/>
              <a:ext cx="1643061" cy="2779488"/>
            </a:xfrm>
            <a:prstGeom prst="round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4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ADC0DBB-243F-694F-860B-087F33879540}"/>
                </a:ext>
              </a:extLst>
            </p:cNvPr>
            <p:cNvSpPr txBox="1"/>
            <p:nvPr/>
          </p:nvSpPr>
          <p:spPr>
            <a:xfrm>
              <a:off x="893557" y="3504789"/>
              <a:ext cx="1890164" cy="3539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7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정책 한눈에 보기</a:t>
              </a:r>
              <a:endParaRPr kumimoji="1" lang="en-US" altLang="ko-KR" sz="17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EA1550-173D-5744-ACE0-6E17C1F5BBB8}"/>
                </a:ext>
              </a:extLst>
            </p:cNvPr>
            <p:cNvSpPr txBox="1"/>
            <p:nvPr/>
          </p:nvSpPr>
          <p:spPr>
            <a:xfrm>
              <a:off x="1072507" y="3847270"/>
              <a:ext cx="147796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서울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7DDEAB1-A3D0-0C4B-9335-5ADBE1ADAA0D}"/>
                </a:ext>
              </a:extLst>
            </p:cNvPr>
            <p:cNvSpPr txBox="1"/>
            <p:nvPr/>
          </p:nvSpPr>
          <p:spPr>
            <a:xfrm>
              <a:off x="1072507" y="4198144"/>
              <a:ext cx="147796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정책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ctr"/>
              <a:r>
                <a:rPr kumimoji="1" lang="ko-KR" altLang="en-US" sz="1600" b="1" dirty="0">
                  <a:solidFill>
                    <a:schemeClr val="bg1"/>
                  </a:solidFill>
                  <a:latin typeface="Pretendard ExtraBold" panose="02000503000000020004" pitchFamily="2" charset="-127"/>
                  <a:ea typeface="Pretendard ExtraBold" panose="02000503000000020004" pitchFamily="2" charset="-127"/>
                  <a:cs typeface="Pretendard ExtraBold" panose="02000503000000020004" pitchFamily="2" charset="-127"/>
                </a:rPr>
                <a:t>예산</a:t>
              </a:r>
              <a:endParaRPr kumimoji="1" lang="en-US" altLang="ko-KR" sz="1600" b="1" dirty="0">
                <a:solidFill>
                  <a:schemeClr val="bg1"/>
                </a:solidFill>
                <a:latin typeface="Pretendard ExtraBold" panose="02000503000000020004" pitchFamily="2" charset="-127"/>
                <a:ea typeface="Pretendard ExtraBold" panose="02000503000000020004" pitchFamily="2" charset="-127"/>
                <a:cs typeface="Pretendard ExtraBold" panose="02000503000000020004" pitchFamily="2" charset="-127"/>
              </a:endParaRPr>
            </a:p>
          </p:txBody>
        </p:sp>
        <p:cxnSp>
          <p:nvCxnSpPr>
            <p:cNvPr id="11" name="직선 연결선[R] 10">
              <a:extLst>
                <a:ext uri="{FF2B5EF4-FFF2-40B4-BE49-F238E27FC236}">
                  <a16:creationId xmlns:a16="http://schemas.microsoft.com/office/drawing/2014/main" id="{9DB71185-D289-A04D-AE5C-49147E190AD7}"/>
                </a:ext>
              </a:extLst>
            </p:cNvPr>
            <p:cNvCxnSpPr>
              <a:cxnSpLocks/>
            </p:cNvCxnSpPr>
            <p:nvPr/>
          </p:nvCxnSpPr>
          <p:spPr>
            <a:xfrm>
              <a:off x="1508460" y="4198144"/>
              <a:ext cx="606056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6A37F0D-2273-9C4E-B03C-279B19052843}"/>
                </a:ext>
              </a:extLst>
            </p:cNvPr>
            <p:cNvSpPr txBox="1"/>
            <p:nvPr/>
          </p:nvSpPr>
          <p:spPr>
            <a:xfrm>
              <a:off x="1072507" y="4825466"/>
              <a:ext cx="147796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전남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19FE617-1D4A-4A4D-8F89-47688F99162B}"/>
                </a:ext>
              </a:extLst>
            </p:cNvPr>
            <p:cNvSpPr txBox="1"/>
            <p:nvPr/>
          </p:nvSpPr>
          <p:spPr>
            <a:xfrm>
              <a:off x="1072507" y="5176340"/>
              <a:ext cx="147796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정책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ctr"/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예산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14" name="직선 연결선[R] 13">
              <a:extLst>
                <a:ext uri="{FF2B5EF4-FFF2-40B4-BE49-F238E27FC236}">
                  <a16:creationId xmlns:a16="http://schemas.microsoft.com/office/drawing/2014/main" id="{6480A480-1476-C441-BE0B-5EBB3291A653}"/>
                </a:ext>
              </a:extLst>
            </p:cNvPr>
            <p:cNvCxnSpPr>
              <a:cxnSpLocks/>
            </p:cNvCxnSpPr>
            <p:nvPr/>
          </p:nvCxnSpPr>
          <p:spPr>
            <a:xfrm>
              <a:off x="1508460" y="5176340"/>
              <a:ext cx="606056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D4AE5E-330F-CC4A-B606-B260453FED82}"/>
                </a:ext>
              </a:extLst>
            </p:cNvPr>
            <p:cNvSpPr txBox="1"/>
            <p:nvPr/>
          </p:nvSpPr>
          <p:spPr>
            <a:xfrm>
              <a:off x="1072507" y="5793030"/>
              <a:ext cx="147796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ko-KR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SNS </a:t>
              </a:r>
              <a:r>
                <a:rPr kumimoji="1" lang="ko-KR" altLang="en-US" sz="160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허브</a:t>
              </a:r>
              <a:endParaRPr kumimoji="1" lang="en-US" altLang="ko-KR" sz="160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aphicFrame>
        <p:nvGraphicFramePr>
          <p:cNvPr id="16" name="표 3">
            <a:extLst>
              <a:ext uri="{FF2B5EF4-FFF2-40B4-BE49-F238E27FC236}">
                <a16:creationId xmlns:a16="http://schemas.microsoft.com/office/drawing/2014/main" id="{37303267-591C-BF4A-B258-FC1B81D097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9148645"/>
              </p:ext>
            </p:extLst>
          </p:nvPr>
        </p:nvGraphicFramePr>
        <p:xfrm>
          <a:off x="742856" y="350840"/>
          <a:ext cx="10831740" cy="93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144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1543420268"/>
                    </a:ext>
                  </a:extLst>
                </a:gridCol>
                <a:gridCol w="2341696">
                  <a:extLst>
                    <a:ext uri="{9D8B030D-6E8A-4147-A177-3AD203B41FA5}">
                      <a16:colId xmlns:a16="http://schemas.microsoft.com/office/drawing/2014/main" val="1895664162"/>
                    </a:ext>
                  </a:extLst>
                </a:gridCol>
              </a:tblGrid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프로젝트</a:t>
                      </a:r>
                      <a:r>
                        <a:rPr lang="ko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 명</a:t>
                      </a:r>
                      <a:endParaRPr lang="ko-Kore-KR" altLang="en-US" b="0" i="0" dirty="0">
                        <a:solidFill>
                          <a:schemeClr val="bg1"/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ore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생활</a:t>
                      </a:r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 환경에 따른 노인 건강 분석 및 정책 제공 서비스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페이지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6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4656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b="0" i="0" dirty="0">
                          <a:solidFill>
                            <a:schemeClr val="bg1"/>
                          </a:solidFill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설명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ko-KR" altLang="en-US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panose="02000503000000020004" pitchFamily="2" charset="-127"/>
                          <a:ea typeface="Pretendard Medium" panose="02000503000000020004" pitchFamily="2" charset="-127"/>
                          <a:cs typeface="Pretendard Medium" panose="02000503000000020004" pitchFamily="2" charset="-127"/>
                        </a:rPr>
                        <a:t>서브 메뉴에서 예산 클릭 후 구현 화면</a:t>
                      </a:r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</a:tbl>
          </a:graphicData>
        </a:graphic>
      </p:graphicFrame>
      <p:graphicFrame>
        <p:nvGraphicFramePr>
          <p:cNvPr id="17" name="표 4">
            <a:extLst>
              <a:ext uri="{FF2B5EF4-FFF2-40B4-BE49-F238E27FC236}">
                <a16:creationId xmlns:a16="http://schemas.microsoft.com/office/drawing/2014/main" id="{4AE7C7C5-11BE-2F42-B893-C578D47B27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653678"/>
              </p:ext>
            </p:extLst>
          </p:nvPr>
        </p:nvGraphicFramePr>
        <p:xfrm>
          <a:off x="7683500" y="1494801"/>
          <a:ext cx="3891096" cy="50704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161944238"/>
                    </a:ext>
                  </a:extLst>
                </a:gridCol>
                <a:gridCol w="2849696">
                  <a:extLst>
                    <a:ext uri="{9D8B030D-6E8A-4147-A177-3AD203B41FA5}">
                      <a16:colId xmlns:a16="http://schemas.microsoft.com/office/drawing/2014/main" val="1165492606"/>
                    </a:ext>
                  </a:extLst>
                </a:gridCol>
              </a:tblGrid>
              <a:tr h="537199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화면</a:t>
                      </a:r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정책 제공 페이지</a:t>
                      </a:r>
                      <a:r>
                        <a:rPr lang="en-US" altLang="ko-KR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_</a:t>
                      </a:r>
                      <a:r>
                        <a:rPr lang="ko-KR" altLang="en-US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예산</a:t>
                      </a:r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675128"/>
                  </a:ext>
                </a:extLst>
              </a:tr>
              <a:tr h="510838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ore-KR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Description</a:t>
                      </a:r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626846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1</a:t>
                      </a:r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800" b="0" i="0" u="none" strike="noStrike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예산 </a:t>
                      </a:r>
                      <a:r>
                        <a:rPr lang="ko-KR" altLang="en-US" sz="1800" b="0" i="0" u="none" strike="noStrike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클릭시</a:t>
                      </a:r>
                      <a:r>
                        <a:rPr lang="ko-KR" altLang="en-US" sz="1800" b="0" i="0" u="none" strike="noStrike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그래프 화면으로 이동</a:t>
                      </a:r>
                      <a:endParaRPr lang="ko-Kore-KR" altLang="en-US" sz="16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514099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1" i="0" dirty="0">
                          <a:latin typeface="Pretendard SemiBold" panose="02000503000000020004" pitchFamily="2" charset="-127"/>
                          <a:ea typeface="Pretendard SemiBold" panose="02000503000000020004" pitchFamily="2" charset="-127"/>
                          <a:cs typeface="Pretendard SemiBold" panose="02000503000000020004" pitchFamily="2" charset="-127"/>
                        </a:rPr>
                        <a:t>2</a:t>
                      </a:r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800" b="0" i="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노인정책</a:t>
                      </a:r>
                      <a:r>
                        <a:rPr lang="ko-KR" altLang="en-US" sz="1800" b="0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 예산 비교 그래프 구현</a:t>
                      </a:r>
                      <a:endParaRPr lang="ko-Kore-KR" altLang="en-US" sz="18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237841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R" altLang="en-US" sz="18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4374509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8662140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176689"/>
                  </a:ext>
                </a:extLst>
              </a:tr>
              <a:tr h="670400">
                <a:tc>
                  <a:txBody>
                    <a:bodyPr/>
                    <a:lstStyle/>
                    <a:p>
                      <a:pPr algn="ctr"/>
                      <a:endParaRPr lang="ko-Kore-KR" altLang="en-US" b="1" i="0" dirty="0">
                        <a:latin typeface="Pretendard SemiBold" panose="02000503000000020004" pitchFamily="2" charset="-127"/>
                        <a:ea typeface="Pretendard SemiBold" panose="02000503000000020004" pitchFamily="2" charset="-127"/>
                        <a:cs typeface="Pretendard SemiBol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3765976"/>
                  </a:ext>
                </a:extLst>
              </a:tr>
            </a:tbl>
          </a:graphicData>
        </a:graphic>
      </p:graphicFrame>
      <p:pic>
        <p:nvPicPr>
          <p:cNvPr id="18" name="그림 17">
            <a:extLst>
              <a:ext uri="{FF2B5EF4-FFF2-40B4-BE49-F238E27FC236}">
                <a16:creationId xmlns:a16="http://schemas.microsoft.com/office/drawing/2014/main" id="{0E94DACB-AA0F-A84F-B614-0D710D8643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1079"/>
          <a:stretch/>
        </p:blipFill>
        <p:spPr>
          <a:xfrm>
            <a:off x="742858" y="1494801"/>
            <a:ext cx="6775542" cy="1491769"/>
          </a:xfrm>
          <a:prstGeom prst="rect">
            <a:avLst/>
          </a:prstGeom>
        </p:spPr>
      </p:pic>
      <p:sp>
        <p:nvSpPr>
          <p:cNvPr id="27" name="타원 26">
            <a:extLst>
              <a:ext uri="{FF2B5EF4-FFF2-40B4-BE49-F238E27FC236}">
                <a16:creationId xmlns:a16="http://schemas.microsoft.com/office/drawing/2014/main" id="{667190B3-27D3-DC4A-818C-AE659C840F1B}"/>
              </a:ext>
            </a:extLst>
          </p:cNvPr>
          <p:cNvSpPr/>
          <p:nvPr/>
        </p:nvSpPr>
        <p:spPr>
          <a:xfrm>
            <a:off x="1169082" y="4410772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D7001CA-B93C-9943-B086-30363482A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045" y="3296821"/>
            <a:ext cx="4777884" cy="2954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타원 27">
            <a:extLst>
              <a:ext uri="{FF2B5EF4-FFF2-40B4-BE49-F238E27FC236}">
                <a16:creationId xmlns:a16="http://schemas.microsoft.com/office/drawing/2014/main" id="{2943F207-AEF1-1E43-863D-0919DE3CB205}"/>
              </a:ext>
            </a:extLst>
          </p:cNvPr>
          <p:cNvSpPr/>
          <p:nvPr/>
        </p:nvSpPr>
        <p:spPr>
          <a:xfrm>
            <a:off x="3485604" y="3363057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6414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13</Pages>
  <Paragraphs>302</Paragraphs>
  <Words>788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한수지</dc:creator>
  <cp:lastModifiedBy>HAYDEN PARK</cp:lastModifiedBy>
  <dc:title>PowerPoint 프레젠테이션</dc:title>
  <cp:version>9.104.197.51428</cp:version>
  <dcterms:modified xsi:type="dcterms:W3CDTF">2023-11-28T01:48:32Z</dcterms:modified>
</cp:coreProperties>
</file>

<file path=docProps/thumbnail.jpeg>
</file>